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78" r:id="rId4"/>
    <p:sldId id="275" r:id="rId5"/>
    <p:sldId id="258" r:id="rId6"/>
    <p:sldId id="259" r:id="rId7"/>
    <p:sldId id="276" r:id="rId8"/>
    <p:sldId id="277" r:id="rId9"/>
    <p:sldId id="261" r:id="rId10"/>
    <p:sldId id="262" r:id="rId11"/>
    <p:sldId id="263" r:id="rId12"/>
    <p:sldId id="264" r:id="rId13"/>
    <p:sldId id="266" r:id="rId14"/>
    <p:sldId id="269" r:id="rId15"/>
    <p:sldId id="279" r:id="rId16"/>
    <p:sldId id="280" r:id="rId17"/>
    <p:sldId id="265"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3" d="100"/>
          <a:sy n="113" d="100"/>
        </p:scale>
        <p:origin x="37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8153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48917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781076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242195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892840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114298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extLst>
      <p:ext uri="{BB962C8B-B14F-4D97-AF65-F5344CB8AC3E}">
        <p14:creationId xmlns:p14="http://schemas.microsoft.com/office/powerpoint/2010/main" val="2320716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996463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40608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56840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extLst>
      <p:ext uri="{BB962C8B-B14F-4D97-AF65-F5344CB8AC3E}">
        <p14:creationId xmlns:p14="http://schemas.microsoft.com/office/powerpoint/2010/main" val="2151696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11/5/2015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92592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11/5/2015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14033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11/5/2015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84334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11/5/2015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166954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35742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11/5/2015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571384911"/>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jpg"/></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eb.mit.edu/urop/resources/speaking.html" TargetMode="External"/><Relationship Id="rId2" Type="http://schemas.openxmlformats.org/officeDocument/2006/relationships/hyperlink" Target="http://www.toastmasters.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30867" y="1439334"/>
            <a:ext cx="7766936" cy="1646302"/>
          </a:xfrm>
        </p:spPr>
        <p:txBody>
          <a:bodyPr/>
          <a:lstStyle/>
          <a:p>
            <a:r>
              <a:rPr lang="kk-KZ" dirty="0" smtClean="0">
                <a:solidFill>
                  <a:schemeClr val="tx2">
                    <a:lumMod val="50000"/>
                  </a:schemeClr>
                </a:solidFill>
              </a:rPr>
              <a:t>БАЯНДАМА ЖАСАУ</a:t>
            </a:r>
            <a:br>
              <a:rPr lang="kk-KZ" dirty="0" smtClean="0">
                <a:solidFill>
                  <a:schemeClr val="tx2">
                    <a:lumMod val="50000"/>
                  </a:schemeClr>
                </a:solidFill>
              </a:rPr>
            </a:br>
            <a:r>
              <a:rPr lang="en-US" sz="2400" dirty="0" smtClean="0">
                <a:solidFill>
                  <a:schemeClr val="tx2">
                    <a:lumMod val="50000"/>
                  </a:schemeClr>
                </a:solidFill>
              </a:rPr>
              <a:t>(oral presentation)</a:t>
            </a:r>
            <a:endParaRPr lang="ru-RU" sz="2400" dirty="0">
              <a:solidFill>
                <a:schemeClr val="tx2">
                  <a:lumMod val="50000"/>
                </a:schemeClr>
              </a:solidFill>
            </a:endParaRPr>
          </a:p>
        </p:txBody>
      </p:sp>
      <p:sp>
        <p:nvSpPr>
          <p:cNvPr id="3" name="Подзаголовок 2"/>
          <p:cNvSpPr>
            <a:spLocks noGrp="1"/>
          </p:cNvSpPr>
          <p:nvPr>
            <p:ph type="subTitle" idx="1"/>
          </p:nvPr>
        </p:nvSpPr>
        <p:spPr/>
        <p:txBody>
          <a:bodyPr/>
          <a:lstStyle/>
          <a:p>
            <a:endParaRPr lang="ru-RU" dirty="0"/>
          </a:p>
        </p:txBody>
      </p:sp>
    </p:spTree>
    <p:extLst>
      <p:ext uri="{BB962C8B-B14F-4D97-AF65-F5344CB8AC3E}">
        <p14:creationId xmlns:p14="http://schemas.microsoft.com/office/powerpoint/2010/main" val="741490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474134"/>
            <a:ext cx="8596668" cy="880533"/>
          </a:xfrm>
        </p:spPr>
        <p:txBody>
          <a:bodyPr/>
          <a:lstStyle/>
          <a:p>
            <a:pPr algn="ctr"/>
            <a:r>
              <a:rPr lang="kk-KZ" b="1" dirty="0">
                <a:solidFill>
                  <a:srgbClr val="002060"/>
                </a:solidFill>
                <a:latin typeface="Arial" panose="020B0604020202020204" pitchFamily="34" charset="0"/>
                <a:cs typeface="Arial" panose="020B0604020202020204" pitchFamily="34" charset="0"/>
              </a:rPr>
              <a:t>СЛАЙД ФОРМАТЫ ЖӘНЕ ТҮСІ</a:t>
            </a:r>
            <a:endParaRPr lang="ru-RU" dirty="0">
              <a:solidFill>
                <a:srgbClr val="002060"/>
              </a:solidFill>
            </a:endParaRPr>
          </a:p>
        </p:txBody>
      </p:sp>
      <p:sp>
        <p:nvSpPr>
          <p:cNvPr id="3" name="Объект 2"/>
          <p:cNvSpPr>
            <a:spLocks noGrp="1"/>
          </p:cNvSpPr>
          <p:nvPr>
            <p:ph idx="1"/>
          </p:nvPr>
        </p:nvSpPr>
        <p:spPr>
          <a:xfrm>
            <a:off x="677333" y="1559455"/>
            <a:ext cx="8737599" cy="4494212"/>
          </a:xfrm>
        </p:spPr>
        <p:txBody>
          <a:bodyPr>
            <a:noAutofit/>
          </a:bodyPr>
          <a:lstStyle/>
          <a:p>
            <a:pPr marL="0" indent="0" algn="just">
              <a:buNone/>
            </a:pPr>
            <a:r>
              <a:rPr lang="kk-KZ" sz="2400" dirty="0" smtClean="0">
                <a:solidFill>
                  <a:schemeClr val="tx2">
                    <a:lumMod val="50000"/>
                  </a:schemeClr>
                </a:solidFill>
                <a:latin typeface="Arial" panose="020B0604020202020204" pitchFamily="34" charset="0"/>
                <a:cs typeface="Arial" panose="020B0604020202020204" pitchFamily="34" charset="0"/>
              </a:rPr>
              <a:t>Слайдта текст аз болғаны дұрыс. Оның орнына кілттік сөздерді қолдануға болады. 548-549 бет. Тексте нумерация орнына мына белгілерді (</a:t>
            </a:r>
            <a:r>
              <a:rPr lang="en-US" sz="2400" dirty="0" smtClean="0">
                <a:solidFill>
                  <a:schemeClr val="tx2">
                    <a:lumMod val="50000"/>
                  </a:schemeClr>
                </a:solidFill>
                <a:latin typeface="Arial" panose="020B0604020202020204" pitchFamily="34" charset="0"/>
                <a:cs typeface="Arial" panose="020B0604020202020204" pitchFamily="34" charset="0"/>
              </a:rPr>
              <a:t>bullet point</a:t>
            </a:r>
            <a:r>
              <a:rPr lang="kk-KZ" sz="2400" dirty="0" smtClean="0">
                <a:solidFill>
                  <a:schemeClr val="tx2">
                    <a:lumMod val="50000"/>
                  </a:schemeClr>
                </a:solidFill>
                <a:latin typeface="Arial" panose="020B0604020202020204" pitchFamily="34" charset="0"/>
                <a:cs typeface="Arial" panose="020B0604020202020204" pitchFamily="34" charset="0"/>
              </a:rPr>
              <a:t>) қолданыңыз: </a:t>
            </a:r>
          </a:p>
          <a:p>
            <a:pPr>
              <a:buFont typeface="Wingdings" panose="05000000000000000000" pitchFamily="2" charset="2"/>
              <a:buChar char="§"/>
            </a:pPr>
            <a:r>
              <a:rPr lang="kk-KZ" sz="2400" dirty="0">
                <a:solidFill>
                  <a:schemeClr val="tx2">
                    <a:lumMod val="50000"/>
                  </a:schemeClr>
                </a:solidFill>
                <a:latin typeface="Arial" panose="020B0604020202020204" pitchFamily="34" charset="0"/>
                <a:cs typeface="Arial" panose="020B0604020202020204" pitchFamily="34" charset="0"/>
              </a:rPr>
              <a:t> </a:t>
            </a:r>
            <a:endParaRPr lang="kk-KZ" sz="2400" dirty="0" smtClean="0">
              <a:solidFill>
                <a:schemeClr val="tx2">
                  <a:lumMod val="50000"/>
                </a:schemeClr>
              </a:solidFill>
              <a:latin typeface="Arial" panose="020B0604020202020204" pitchFamily="34" charset="0"/>
              <a:cs typeface="Arial" panose="020B0604020202020204" pitchFamily="34" charset="0"/>
            </a:endParaRPr>
          </a:p>
          <a:p>
            <a:pPr>
              <a:buFont typeface="Wingdings" panose="05000000000000000000" pitchFamily="2" charset="2"/>
              <a:buChar char="Ø"/>
            </a:pPr>
            <a:r>
              <a:rPr lang="kk-KZ" sz="2400" dirty="0" smtClean="0">
                <a:solidFill>
                  <a:schemeClr val="tx2">
                    <a:lumMod val="50000"/>
                  </a:schemeClr>
                </a:solidFill>
                <a:latin typeface="Arial" panose="020B0604020202020204" pitchFamily="34" charset="0"/>
                <a:cs typeface="Arial" panose="020B0604020202020204" pitchFamily="34" charset="0"/>
              </a:rPr>
              <a:t> </a:t>
            </a:r>
          </a:p>
          <a:p>
            <a:pPr>
              <a:buFont typeface="Wingdings" panose="05000000000000000000" pitchFamily="2" charset="2"/>
              <a:buChar char="ü"/>
            </a:pPr>
            <a:r>
              <a:rPr lang="kk-KZ" sz="2400" dirty="0">
                <a:solidFill>
                  <a:schemeClr val="tx2">
                    <a:lumMod val="50000"/>
                  </a:schemeClr>
                </a:solidFill>
                <a:latin typeface="Arial" panose="020B0604020202020204" pitchFamily="34" charset="0"/>
                <a:cs typeface="Arial" panose="020B0604020202020204" pitchFamily="34" charset="0"/>
              </a:rPr>
              <a:t> </a:t>
            </a:r>
            <a:endParaRPr lang="kk-KZ" sz="2400" dirty="0" smtClean="0">
              <a:solidFill>
                <a:schemeClr val="tx2">
                  <a:lumMod val="50000"/>
                </a:schemeClr>
              </a:solidFill>
              <a:latin typeface="Arial" panose="020B0604020202020204" pitchFamily="34" charset="0"/>
              <a:cs typeface="Arial" panose="020B0604020202020204" pitchFamily="34" charset="0"/>
            </a:endParaRPr>
          </a:p>
          <a:p>
            <a:pPr marL="0" indent="0">
              <a:buNone/>
            </a:pPr>
            <a:r>
              <a:rPr lang="kk-KZ" sz="2400" dirty="0" smtClean="0">
                <a:solidFill>
                  <a:schemeClr val="tx2">
                    <a:lumMod val="50000"/>
                  </a:schemeClr>
                </a:solidFill>
                <a:latin typeface="Arial" panose="020B0604020202020204" pitchFamily="34" charset="0"/>
                <a:cs typeface="Arial" panose="020B0604020202020204" pitchFamily="34" charset="0"/>
              </a:rPr>
              <a:t>Әр слайдтағы нумерация саны 5-тен аспауы керек. Егер 5-тен асатын болса, қалғанын келесі слайдқа тасымалдаңыз.</a:t>
            </a:r>
            <a:endParaRPr lang="ru-RU" sz="240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34684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866" y="150027"/>
            <a:ext cx="10515600" cy="794808"/>
          </a:xfrm>
        </p:spPr>
        <p:txBody>
          <a:bodyPr/>
          <a:lstStyle/>
          <a:p>
            <a:pPr algn="ctr"/>
            <a:r>
              <a:rPr lang="kk-KZ" b="1" dirty="0" smtClean="0">
                <a:solidFill>
                  <a:srgbClr val="002060"/>
                </a:solidFill>
                <a:latin typeface="Arial" panose="020B0604020202020204" pitchFamily="34" charset="0"/>
                <a:cs typeface="Arial" panose="020B0604020202020204" pitchFamily="34" charset="0"/>
              </a:rPr>
              <a:t>ШРИФТ РАЗМЕРІ</a:t>
            </a:r>
            <a:endParaRPr lang="ru-RU" b="1" dirty="0">
              <a:solidFill>
                <a:srgbClr val="002060"/>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330200" y="1397000"/>
            <a:ext cx="8999507" cy="5147733"/>
          </a:xfrm>
        </p:spPr>
        <p:txBody>
          <a:bodyPr/>
          <a:lstStyle/>
          <a:p>
            <a:pPr marL="0" indent="0">
              <a:buNone/>
            </a:pPr>
            <a:r>
              <a:rPr lang="kk-KZ" sz="4000" dirty="0" smtClean="0">
                <a:solidFill>
                  <a:schemeClr val="accent6">
                    <a:lumMod val="50000"/>
                  </a:schemeClr>
                </a:solidFill>
              </a:rPr>
              <a:t>Слайд тақырыбы 32-40 </a:t>
            </a:r>
            <a:r>
              <a:rPr lang="en-US" sz="4000" dirty="0" err="1" smtClean="0">
                <a:solidFill>
                  <a:schemeClr val="accent6">
                    <a:lumMod val="50000"/>
                  </a:schemeClr>
                </a:solidFill>
              </a:rPr>
              <a:t>pt</a:t>
            </a:r>
            <a:r>
              <a:rPr lang="kk-KZ" sz="4000" dirty="0" smtClean="0">
                <a:solidFill>
                  <a:schemeClr val="accent6">
                    <a:lumMod val="50000"/>
                  </a:schemeClr>
                </a:solidFill>
              </a:rPr>
              <a:t>.</a:t>
            </a:r>
            <a:endParaRPr lang="en-US" sz="4000" dirty="0" smtClean="0">
              <a:solidFill>
                <a:schemeClr val="accent6">
                  <a:lumMod val="50000"/>
                </a:schemeClr>
              </a:solidFill>
            </a:endParaRPr>
          </a:p>
          <a:p>
            <a:pPr marL="0" indent="0">
              <a:buNone/>
            </a:pPr>
            <a:r>
              <a:rPr lang="kk-KZ" dirty="0" smtClean="0">
                <a:solidFill>
                  <a:schemeClr val="accent6">
                    <a:lumMod val="50000"/>
                  </a:schemeClr>
                </a:solidFill>
              </a:rPr>
              <a:t>Текст 24-28 </a:t>
            </a:r>
            <a:r>
              <a:rPr lang="en-US" dirty="0" err="1" smtClean="0">
                <a:solidFill>
                  <a:schemeClr val="accent6">
                    <a:lumMod val="50000"/>
                  </a:schemeClr>
                </a:solidFill>
              </a:rPr>
              <a:t>pt</a:t>
            </a:r>
            <a:r>
              <a:rPr lang="kk-KZ" dirty="0" smtClean="0">
                <a:solidFill>
                  <a:schemeClr val="accent6">
                    <a:lumMod val="50000"/>
                  </a:schemeClr>
                </a:solidFill>
              </a:rPr>
              <a:t>.</a:t>
            </a:r>
            <a:endParaRPr lang="en-US" dirty="0" smtClean="0">
              <a:solidFill>
                <a:schemeClr val="accent6">
                  <a:lumMod val="50000"/>
                </a:schemeClr>
              </a:solidFill>
            </a:endParaRPr>
          </a:p>
          <a:p>
            <a:pPr marL="0" indent="0">
              <a:buNone/>
            </a:pPr>
            <a:r>
              <a:rPr lang="kk-KZ" sz="1400" dirty="0" smtClean="0">
                <a:solidFill>
                  <a:schemeClr val="accent6">
                    <a:lumMod val="50000"/>
                  </a:schemeClr>
                </a:solidFill>
              </a:rPr>
              <a:t>Сурет ішіндегі текст 14 </a:t>
            </a:r>
            <a:r>
              <a:rPr lang="en-US" sz="1400" dirty="0" err="1" smtClean="0">
                <a:solidFill>
                  <a:schemeClr val="accent6">
                    <a:lumMod val="50000"/>
                  </a:schemeClr>
                </a:solidFill>
              </a:rPr>
              <a:t>pt</a:t>
            </a:r>
            <a:r>
              <a:rPr lang="kk-KZ" sz="1400" dirty="0" smtClean="0">
                <a:solidFill>
                  <a:schemeClr val="accent6">
                    <a:lumMod val="50000"/>
                  </a:schemeClr>
                </a:solidFill>
              </a:rPr>
              <a:t>.</a:t>
            </a:r>
            <a:endParaRPr lang="en-US" sz="1400" dirty="0" smtClean="0">
              <a:solidFill>
                <a:schemeClr val="accent6">
                  <a:lumMod val="50000"/>
                </a:schemeClr>
              </a:solidFill>
            </a:endParaRPr>
          </a:p>
          <a:p>
            <a:pPr marL="0" indent="0">
              <a:buNone/>
            </a:pPr>
            <a:r>
              <a:rPr lang="en-US" dirty="0" smtClean="0">
                <a:solidFill>
                  <a:srgbClr val="7030A0"/>
                </a:solidFill>
              </a:rPr>
              <a:t>Arial</a:t>
            </a:r>
            <a:r>
              <a:rPr lang="kk-KZ" dirty="0" smtClean="0">
                <a:solidFill>
                  <a:srgbClr val="7030A0"/>
                </a:solidFill>
              </a:rPr>
              <a:t> </a:t>
            </a:r>
            <a:r>
              <a:rPr lang="kk-KZ" dirty="0" smtClean="0"/>
              <a:t>тәрізді </a:t>
            </a:r>
            <a:r>
              <a:rPr lang="en-US" dirty="0" smtClean="0"/>
              <a:t> </a:t>
            </a:r>
            <a:r>
              <a:rPr lang="en-US" dirty="0" smtClean="0">
                <a:solidFill>
                  <a:srgbClr val="7030A0"/>
                </a:solidFill>
              </a:rPr>
              <a:t>Sans serif</a:t>
            </a:r>
            <a:r>
              <a:rPr lang="kk-KZ" dirty="0" smtClean="0">
                <a:solidFill>
                  <a:srgbClr val="7030A0"/>
                </a:solidFill>
              </a:rPr>
              <a:t> </a:t>
            </a:r>
            <a:r>
              <a:rPr lang="kk-KZ" dirty="0" smtClean="0"/>
              <a:t>шрифтері</a:t>
            </a:r>
            <a:r>
              <a:rPr lang="en-US" dirty="0" smtClean="0"/>
              <a:t> </a:t>
            </a:r>
            <a:r>
              <a:rPr lang="en-US" dirty="0" smtClean="0">
                <a:solidFill>
                  <a:srgbClr val="7030A0"/>
                </a:solidFill>
              </a:rPr>
              <a:t>Times New Roman</a:t>
            </a:r>
            <a:r>
              <a:rPr lang="kk-KZ" dirty="0" smtClean="0">
                <a:solidFill>
                  <a:srgbClr val="7030A0"/>
                </a:solidFill>
              </a:rPr>
              <a:t> </a:t>
            </a:r>
            <a:r>
              <a:rPr lang="kk-KZ" dirty="0" smtClean="0"/>
              <a:t>сияқты шрифтерге қарағанда оқылуға жеңіл.</a:t>
            </a:r>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4122" y="3970866"/>
            <a:ext cx="4938212" cy="1440312"/>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59257" y="3970866"/>
            <a:ext cx="3170450" cy="1509738"/>
          </a:xfrm>
          <a:prstGeom prst="rect">
            <a:avLst/>
          </a:prstGeom>
        </p:spPr>
      </p:pic>
    </p:spTree>
    <p:extLst>
      <p:ext uri="{BB962C8B-B14F-4D97-AF65-F5344CB8AC3E}">
        <p14:creationId xmlns:p14="http://schemas.microsoft.com/office/powerpoint/2010/main" val="23248870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68212"/>
            <a:ext cx="11977279" cy="1325563"/>
          </a:xfrm>
        </p:spPr>
        <p:txBody>
          <a:bodyPr>
            <a:noAutofit/>
          </a:bodyPr>
          <a:lstStyle/>
          <a:p>
            <a:pPr algn="just"/>
            <a:r>
              <a:rPr lang="en-US" sz="2400" dirty="0">
                <a:solidFill>
                  <a:srgbClr val="7030A0"/>
                </a:solidFill>
                <a:latin typeface="+mn-lt"/>
              </a:rPr>
              <a:t>Most people tend to interchangeably use Serif and Sans-Serif Fonts. The truth is, doing this might affect the readability of the page. Sans Serif Fonts are usually used for pages that should be seen from afar. These are very readable even from a great distance. Meanwhile, Serif Fonts are used for private-reading activities. That is why most books use serif fonts.</a:t>
            </a:r>
            <a:endParaRPr lang="ru-RU" sz="2400" dirty="0">
              <a:solidFill>
                <a:srgbClr val="7030A0"/>
              </a:solidFill>
              <a:latin typeface="+mn-lt"/>
            </a:endParaRPr>
          </a:p>
        </p:txBody>
      </p:sp>
      <p:pic>
        <p:nvPicPr>
          <p:cNvPr id="6" name="Рисунок 5"/>
          <p:cNvPicPr>
            <a:picLocks noChangeAspect="1"/>
          </p:cNvPicPr>
          <p:nvPr/>
        </p:nvPicPr>
        <p:blipFill rotWithShape="1">
          <a:blip r:embed="rId2">
            <a:duotone>
              <a:prstClr val="black"/>
              <a:schemeClr val="accent2">
                <a:tint val="45000"/>
                <a:satMod val="400000"/>
              </a:schemeClr>
            </a:duotone>
            <a:extLst>
              <a:ext uri="{28A0092B-C50C-407E-A947-70E740481C1C}">
                <a14:useLocalDpi xmlns:a14="http://schemas.microsoft.com/office/drawing/2010/main" val="0"/>
              </a:ext>
            </a:extLst>
          </a:blip>
          <a:srcRect l="932" t="14194" r="-932" b="-872"/>
          <a:stretch/>
        </p:blipFill>
        <p:spPr>
          <a:xfrm>
            <a:off x="0" y="3562098"/>
            <a:ext cx="6134100" cy="3289991"/>
          </a:xfrm>
          <a:prstGeom prst="rect">
            <a:avLst/>
          </a:prstGeom>
        </p:spPr>
      </p:pic>
      <p:pic>
        <p:nvPicPr>
          <p:cNvPr id="10" name="Рисунок 9"/>
          <p:cNvPicPr>
            <a:picLocks noChangeAspect="1"/>
          </p:cNvPicPr>
          <p:nvPr/>
        </p:nvPicPr>
        <p:blipFill>
          <a:blip r:embed="rId3" cstate="print">
            <a:duotone>
              <a:prstClr val="black"/>
              <a:srgbClr val="0070C0">
                <a:tint val="45000"/>
                <a:satMod val="400000"/>
              </a:srgbClr>
            </a:duotone>
            <a:extLst>
              <a:ext uri="{28A0092B-C50C-407E-A947-70E740481C1C}">
                <a14:useLocalDpi xmlns:a14="http://schemas.microsoft.com/office/drawing/2010/main" val="0"/>
              </a:ext>
            </a:extLst>
          </a:blip>
          <a:stretch>
            <a:fillRect/>
          </a:stretch>
        </p:blipFill>
        <p:spPr>
          <a:xfrm>
            <a:off x="6434963" y="3562098"/>
            <a:ext cx="2265235" cy="2142764"/>
          </a:xfrm>
          <a:prstGeom prst="rect">
            <a:avLst/>
          </a:prstGeom>
        </p:spPr>
      </p:pic>
      <p:sp>
        <p:nvSpPr>
          <p:cNvPr id="11" name="TextBox 10"/>
          <p:cNvSpPr txBox="1"/>
          <p:nvPr/>
        </p:nvSpPr>
        <p:spPr>
          <a:xfrm>
            <a:off x="7547767" y="2308956"/>
            <a:ext cx="2581275" cy="523220"/>
          </a:xfrm>
          <a:prstGeom prst="rect">
            <a:avLst/>
          </a:prstGeom>
          <a:noFill/>
        </p:spPr>
        <p:txBody>
          <a:bodyPr wrap="square" rtlCol="0">
            <a:spAutoFit/>
          </a:bodyPr>
          <a:lstStyle/>
          <a:p>
            <a:pPr algn="ctr"/>
            <a:r>
              <a:rPr lang="en-US" sz="2800" b="1" dirty="0" smtClean="0">
                <a:ln>
                  <a:solidFill>
                    <a:schemeClr val="tx1"/>
                  </a:solidFill>
                </a:ln>
                <a:solidFill>
                  <a:srgbClr val="00B0F0"/>
                </a:solidFill>
              </a:rPr>
              <a:t>Serif fonts</a:t>
            </a:r>
            <a:endParaRPr lang="ru-RU" sz="2800" b="1" dirty="0">
              <a:ln>
                <a:solidFill>
                  <a:schemeClr val="tx1"/>
                </a:solidFill>
              </a:ln>
              <a:solidFill>
                <a:srgbClr val="00B0F0"/>
              </a:solidFill>
            </a:endParaRPr>
          </a:p>
        </p:txBody>
      </p:sp>
      <p:sp>
        <p:nvSpPr>
          <p:cNvPr id="12" name="Стрелка вниз 11"/>
          <p:cNvSpPr/>
          <p:nvPr/>
        </p:nvSpPr>
        <p:spPr>
          <a:xfrm>
            <a:off x="8652666" y="2952498"/>
            <a:ext cx="185738" cy="304800"/>
          </a:xfrm>
          <a:prstGeom prst="down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TextBox 12"/>
          <p:cNvSpPr txBox="1"/>
          <p:nvPr/>
        </p:nvSpPr>
        <p:spPr>
          <a:xfrm>
            <a:off x="1061242" y="2308956"/>
            <a:ext cx="3277394" cy="523220"/>
          </a:xfrm>
          <a:prstGeom prst="rect">
            <a:avLst/>
          </a:prstGeom>
          <a:noFill/>
        </p:spPr>
        <p:txBody>
          <a:bodyPr wrap="square" rtlCol="0">
            <a:spAutoFit/>
          </a:bodyPr>
          <a:lstStyle/>
          <a:p>
            <a:pPr algn="ctr"/>
            <a:r>
              <a:rPr lang="en-US" sz="2800" b="1" dirty="0" smtClean="0">
                <a:ln>
                  <a:solidFill>
                    <a:schemeClr val="tx1"/>
                  </a:solidFill>
                </a:ln>
                <a:solidFill>
                  <a:srgbClr val="92D050"/>
                </a:solidFill>
              </a:rPr>
              <a:t>Sans Serif fonts</a:t>
            </a:r>
            <a:endParaRPr lang="ru-RU" sz="2800" b="1" dirty="0">
              <a:ln>
                <a:solidFill>
                  <a:schemeClr val="tx1"/>
                </a:solidFill>
              </a:ln>
              <a:solidFill>
                <a:srgbClr val="92D050"/>
              </a:solidFill>
            </a:endParaRPr>
          </a:p>
        </p:txBody>
      </p:sp>
      <p:sp>
        <p:nvSpPr>
          <p:cNvPr id="14" name="Стрелка вниз 13"/>
          <p:cNvSpPr/>
          <p:nvPr/>
        </p:nvSpPr>
        <p:spPr>
          <a:xfrm>
            <a:off x="2402944" y="2952498"/>
            <a:ext cx="185738" cy="304800"/>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rgbClr val="92D050"/>
              </a:solidFill>
            </a:endParaRPr>
          </a:p>
        </p:txBody>
      </p:sp>
      <p:sp>
        <p:nvSpPr>
          <p:cNvPr id="15" name="TextBox 14"/>
          <p:cNvSpPr txBox="1"/>
          <p:nvPr/>
        </p:nvSpPr>
        <p:spPr>
          <a:xfrm>
            <a:off x="5466362" y="2308956"/>
            <a:ext cx="1080679" cy="584775"/>
          </a:xfrm>
          <a:prstGeom prst="rect">
            <a:avLst/>
          </a:prstGeom>
          <a:noFill/>
        </p:spPr>
        <p:txBody>
          <a:bodyPr wrap="square" rtlCol="0">
            <a:spAutoFit/>
          </a:bodyPr>
          <a:lstStyle/>
          <a:p>
            <a:r>
              <a:rPr lang="en-US" b="1" dirty="0" smtClean="0">
                <a:solidFill>
                  <a:srgbClr val="FF0000"/>
                </a:solidFill>
              </a:rPr>
              <a:t>   </a:t>
            </a:r>
            <a:r>
              <a:rPr lang="en-US" sz="3200" b="1" dirty="0" smtClean="0">
                <a:solidFill>
                  <a:srgbClr val="FF0000"/>
                </a:solidFill>
              </a:rPr>
              <a:t>VS</a:t>
            </a:r>
            <a:endParaRPr lang="ru-RU" sz="3200" b="1" dirty="0">
              <a:solidFill>
                <a:srgbClr val="FF0000"/>
              </a:solidFill>
            </a:endParaRPr>
          </a:p>
        </p:txBody>
      </p:sp>
      <p:pic>
        <p:nvPicPr>
          <p:cNvPr id="16" name="Рисунок 15"/>
          <p:cNvPicPr>
            <a:picLocks noChangeAspect="1"/>
          </p:cNvPicPr>
          <p:nvPr/>
        </p:nvPicPr>
        <p:blipFill rotWithShape="1">
          <a:blip r:embed="rId4">
            <a:duotone>
              <a:prstClr val="black"/>
              <a:srgbClr val="0070C0">
                <a:tint val="45000"/>
                <a:satMod val="400000"/>
              </a:srgbClr>
            </a:duotone>
            <a:extLst>
              <a:ext uri="{28A0092B-C50C-407E-A947-70E740481C1C}">
                <a14:useLocalDpi xmlns:a14="http://schemas.microsoft.com/office/drawing/2010/main" val="0"/>
              </a:ext>
            </a:extLst>
          </a:blip>
          <a:srcRect r="35263"/>
          <a:stretch/>
        </p:blipFill>
        <p:spPr>
          <a:xfrm>
            <a:off x="8838405" y="3562098"/>
            <a:ext cx="1657689" cy="2142764"/>
          </a:xfrm>
          <a:prstGeom prst="rect">
            <a:avLst/>
          </a:prstGeom>
        </p:spPr>
      </p:pic>
    </p:spTree>
    <p:extLst>
      <p:ext uri="{BB962C8B-B14F-4D97-AF65-F5344CB8AC3E}">
        <p14:creationId xmlns:p14="http://schemas.microsoft.com/office/powerpoint/2010/main" val="32700590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b="1" dirty="0" smtClean="0">
                <a:solidFill>
                  <a:srgbClr val="002060"/>
                </a:solidFill>
              </a:rPr>
              <a:t>СУРЕТТЕР МЕН КЕСТЕЛЕР</a:t>
            </a:r>
            <a:endParaRPr lang="ru-RU" b="1" dirty="0">
              <a:solidFill>
                <a:srgbClr val="002060"/>
              </a:solidFill>
            </a:endParaRPr>
          </a:p>
        </p:txBody>
      </p:sp>
      <p:sp>
        <p:nvSpPr>
          <p:cNvPr id="3" name="Объект 2"/>
          <p:cNvSpPr>
            <a:spLocks noGrp="1"/>
          </p:cNvSpPr>
          <p:nvPr>
            <p:ph idx="1"/>
          </p:nvPr>
        </p:nvSpPr>
        <p:spPr/>
        <p:txBody>
          <a:bodyPr/>
          <a:lstStyle/>
          <a:p>
            <a:pPr marL="0" indent="0">
              <a:buNone/>
            </a:pPr>
            <a:r>
              <a:rPr lang="kk-KZ" dirty="0" smtClean="0">
                <a:solidFill>
                  <a:srgbClr val="C00000"/>
                </a:solidFill>
              </a:rPr>
              <a:t>Постер </a:t>
            </a:r>
            <a:r>
              <a:rPr lang="kk-KZ" dirty="0" smtClean="0">
                <a:solidFill>
                  <a:srgbClr val="C00000"/>
                </a:solidFill>
              </a:rPr>
              <a:t>презентация талаптарына қараңыз!</a:t>
            </a:r>
          </a:p>
          <a:p>
            <a:pPr marL="0" indent="0">
              <a:buNone/>
            </a:pPr>
            <a:endParaRPr lang="ru-RU" dirty="0">
              <a:solidFill>
                <a:srgbClr val="C00000"/>
              </a:solidFill>
            </a:endParaRPr>
          </a:p>
        </p:txBody>
      </p:sp>
      <p:pic>
        <p:nvPicPr>
          <p:cNvPr id="4" name="Рисунок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80166" y="3320964"/>
            <a:ext cx="1868348" cy="1225636"/>
          </a:xfrm>
          <a:prstGeom prst="rect">
            <a:avLst/>
          </a:prstGeom>
        </p:spPr>
      </p:pic>
      <p:sp>
        <p:nvSpPr>
          <p:cNvPr id="5" name="TextBox 4"/>
          <p:cNvSpPr txBox="1"/>
          <p:nvPr/>
        </p:nvSpPr>
        <p:spPr>
          <a:xfrm>
            <a:off x="4048514" y="3320964"/>
            <a:ext cx="3962400" cy="461665"/>
          </a:xfrm>
          <a:prstGeom prst="rect">
            <a:avLst/>
          </a:prstGeom>
          <a:blipFill>
            <a:blip r:embed="rId3"/>
            <a:tile tx="0" ty="0" sx="100000" sy="100000" flip="none" algn="tl"/>
          </a:blipFill>
        </p:spPr>
        <p:txBody>
          <a:bodyPr wrap="square" rtlCol="0">
            <a:spAutoFit/>
          </a:bodyPr>
          <a:lstStyle/>
          <a:p>
            <a:r>
              <a:rPr lang="en-US" sz="2400" dirty="0" smtClean="0">
                <a:solidFill>
                  <a:srgbClr val="7030A0"/>
                </a:solidFill>
                <a:latin typeface="Arial" panose="020B0604020202020204" pitchFamily="34" charset="0"/>
                <a:cs typeface="Arial" panose="020B0604020202020204" pitchFamily="34" charset="0"/>
              </a:rPr>
              <a:t>POSTER PRESENTATION</a:t>
            </a:r>
            <a:endParaRPr lang="ru-RU" sz="2400" dirty="0">
              <a:solidFill>
                <a:srgbClr val="7030A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3283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idx="1"/>
          </p:nvPr>
        </p:nvSpPr>
        <p:spPr>
          <a:xfrm>
            <a:off x="262467" y="1219200"/>
            <a:ext cx="8915400" cy="4953000"/>
          </a:xfrm>
        </p:spPr>
        <p:txBody>
          <a:bodyPr/>
          <a:lstStyle/>
          <a:p>
            <a:pPr eaLnBrk="1" hangingPunct="1">
              <a:buFontTx/>
              <a:buNone/>
            </a:pPr>
            <a:r>
              <a:rPr lang="ru-RU" altLang="ru-RU" sz="2000" dirty="0"/>
              <a:t>	</a:t>
            </a:r>
          </a:p>
          <a:p>
            <a:pPr eaLnBrk="1" hangingPunct="1">
              <a:buFont typeface="Wingdings" panose="05000000000000000000" pitchFamily="2" charset="2"/>
              <a:buChar char="Ø"/>
            </a:pPr>
            <a:r>
              <a:rPr lang="ru-RU" altLang="ru-RU" sz="1800" dirty="0" err="1" smtClean="0">
                <a:solidFill>
                  <a:schemeClr val="tx2">
                    <a:lumMod val="50000"/>
                  </a:schemeClr>
                </a:solidFill>
              </a:rPr>
              <a:t>Уақыт</a:t>
            </a:r>
            <a:r>
              <a:rPr lang="ru-RU" altLang="ru-RU" sz="1800" dirty="0" smtClean="0">
                <a:solidFill>
                  <a:schemeClr val="tx2">
                    <a:lumMod val="50000"/>
                  </a:schemeClr>
                </a:solidFill>
              </a:rPr>
              <a:t> </a:t>
            </a:r>
            <a:r>
              <a:rPr lang="ru-RU" altLang="ru-RU" sz="1800" dirty="0" err="1" smtClean="0">
                <a:solidFill>
                  <a:schemeClr val="tx2">
                    <a:lumMod val="50000"/>
                  </a:schemeClr>
                </a:solidFill>
              </a:rPr>
              <a:t>регламенті</a:t>
            </a:r>
            <a:r>
              <a:rPr lang="ru-RU" altLang="ru-RU" sz="1800" dirty="0" smtClean="0">
                <a:solidFill>
                  <a:schemeClr val="tx2">
                    <a:lumMod val="50000"/>
                  </a:schemeClr>
                </a:solidFill>
              </a:rPr>
              <a:t>. </a:t>
            </a:r>
            <a:r>
              <a:rPr lang="ru-RU" altLang="ru-RU" sz="1800" dirty="0" err="1" smtClean="0">
                <a:solidFill>
                  <a:schemeClr val="tx2">
                    <a:lumMod val="50000"/>
                  </a:schemeClr>
                </a:solidFill>
              </a:rPr>
              <a:t>Бір</a:t>
            </a:r>
            <a:r>
              <a:rPr lang="ru-RU" altLang="ru-RU" sz="1800" dirty="0" smtClean="0">
                <a:solidFill>
                  <a:schemeClr val="tx2">
                    <a:lumMod val="50000"/>
                  </a:schemeClr>
                </a:solidFill>
              </a:rPr>
              <a:t> </a:t>
            </a:r>
            <a:r>
              <a:rPr lang="ru-RU" altLang="ru-RU" sz="1800" dirty="0" err="1" smtClean="0">
                <a:solidFill>
                  <a:schemeClr val="tx2">
                    <a:lumMod val="50000"/>
                  </a:schemeClr>
                </a:solidFill>
              </a:rPr>
              <a:t>слайдқа</a:t>
            </a:r>
            <a:r>
              <a:rPr lang="ru-RU" altLang="ru-RU" sz="1800" dirty="0" smtClean="0">
                <a:solidFill>
                  <a:schemeClr val="tx2">
                    <a:lumMod val="50000"/>
                  </a:schemeClr>
                </a:solidFill>
              </a:rPr>
              <a:t>– </a:t>
            </a:r>
            <a:r>
              <a:rPr lang="ru-RU" altLang="ru-RU" sz="1800" dirty="0">
                <a:solidFill>
                  <a:schemeClr val="tx2">
                    <a:lumMod val="50000"/>
                  </a:schemeClr>
                </a:solidFill>
              </a:rPr>
              <a:t>2-3 </a:t>
            </a:r>
            <a:r>
              <a:rPr lang="ru-RU" altLang="ru-RU" sz="1800" dirty="0" smtClean="0">
                <a:solidFill>
                  <a:schemeClr val="tx2">
                    <a:lumMod val="50000"/>
                  </a:schemeClr>
                </a:solidFill>
              </a:rPr>
              <a:t>минут</a:t>
            </a:r>
            <a:endParaRPr lang="ru-RU" altLang="ru-RU" sz="1800" dirty="0">
              <a:solidFill>
                <a:schemeClr val="tx2">
                  <a:lumMod val="50000"/>
                </a:schemeClr>
              </a:solidFill>
            </a:endParaRPr>
          </a:p>
          <a:p>
            <a:pPr eaLnBrk="1" hangingPunct="1">
              <a:buFont typeface="Wingdings" panose="05000000000000000000" pitchFamily="2" charset="2"/>
              <a:buChar char="Ø"/>
            </a:pPr>
            <a:endParaRPr lang="ru-RU" altLang="ru-RU" sz="1800" dirty="0">
              <a:solidFill>
                <a:schemeClr val="tx2">
                  <a:lumMod val="50000"/>
                </a:schemeClr>
              </a:solidFill>
            </a:endParaRPr>
          </a:p>
          <a:p>
            <a:pPr eaLnBrk="1" hangingPunct="1">
              <a:buFont typeface="Wingdings" panose="05000000000000000000" pitchFamily="2" charset="2"/>
              <a:buChar char="Ø"/>
            </a:pPr>
            <a:r>
              <a:rPr lang="ru-RU" altLang="ru-RU" sz="1800" dirty="0" smtClean="0">
                <a:solidFill>
                  <a:schemeClr val="tx2">
                    <a:lumMod val="50000"/>
                  </a:schemeClr>
                </a:solidFill>
              </a:rPr>
              <a:t>Слайд саны –20 дан </a:t>
            </a:r>
            <a:r>
              <a:rPr lang="ru-RU" altLang="ru-RU" sz="1800" dirty="0" err="1" smtClean="0">
                <a:solidFill>
                  <a:schemeClr val="tx2">
                    <a:lumMod val="50000"/>
                  </a:schemeClr>
                </a:solidFill>
              </a:rPr>
              <a:t>аспауы</a:t>
            </a:r>
            <a:r>
              <a:rPr lang="ru-RU" altLang="ru-RU" sz="1800" dirty="0" smtClean="0">
                <a:solidFill>
                  <a:schemeClr val="tx2">
                    <a:lumMod val="50000"/>
                  </a:schemeClr>
                </a:solidFill>
              </a:rPr>
              <a:t> </a:t>
            </a:r>
            <a:r>
              <a:rPr lang="ru-RU" altLang="ru-RU" sz="1800" dirty="0" err="1" smtClean="0">
                <a:solidFill>
                  <a:schemeClr val="tx2">
                    <a:lumMod val="50000"/>
                  </a:schemeClr>
                </a:solidFill>
              </a:rPr>
              <a:t>керек</a:t>
            </a:r>
            <a:r>
              <a:rPr lang="ru-RU" altLang="ru-RU" sz="1800" dirty="0" smtClean="0">
                <a:solidFill>
                  <a:schemeClr val="tx2">
                    <a:lumMod val="50000"/>
                  </a:schemeClr>
                </a:solidFill>
              </a:rPr>
              <a:t>, </a:t>
            </a:r>
            <a:r>
              <a:rPr lang="ru-RU" altLang="ru-RU" sz="1800" dirty="0" err="1" smtClean="0">
                <a:solidFill>
                  <a:schemeClr val="tx2">
                    <a:lumMod val="50000"/>
                  </a:schemeClr>
                </a:solidFill>
              </a:rPr>
              <a:t>одан</a:t>
            </a:r>
            <a:r>
              <a:rPr lang="ru-RU" altLang="ru-RU" sz="1800" dirty="0" smtClean="0">
                <a:solidFill>
                  <a:schemeClr val="tx2">
                    <a:lumMod val="50000"/>
                  </a:schemeClr>
                </a:solidFill>
              </a:rPr>
              <a:t> </a:t>
            </a:r>
            <a:r>
              <a:rPr lang="ru-RU" altLang="ru-RU" sz="1800" dirty="0" err="1" smtClean="0">
                <a:solidFill>
                  <a:schemeClr val="tx2">
                    <a:lumMod val="50000"/>
                  </a:schemeClr>
                </a:solidFill>
              </a:rPr>
              <a:t>көп</a:t>
            </a:r>
            <a:r>
              <a:rPr lang="ru-RU" altLang="ru-RU" sz="1800" dirty="0" smtClean="0">
                <a:solidFill>
                  <a:schemeClr val="tx2">
                    <a:lumMod val="50000"/>
                  </a:schemeClr>
                </a:solidFill>
              </a:rPr>
              <a:t> </a:t>
            </a:r>
            <a:r>
              <a:rPr lang="ru-RU" altLang="ru-RU" sz="1800" dirty="0" err="1" smtClean="0">
                <a:solidFill>
                  <a:schemeClr val="tx2">
                    <a:lumMod val="50000"/>
                  </a:schemeClr>
                </a:solidFill>
              </a:rPr>
              <a:t>болса</a:t>
            </a:r>
            <a:r>
              <a:rPr lang="ru-RU" altLang="ru-RU" sz="1800" dirty="0" smtClean="0">
                <a:solidFill>
                  <a:schemeClr val="tx2">
                    <a:lumMod val="50000"/>
                  </a:schemeClr>
                </a:solidFill>
              </a:rPr>
              <a:t> </a:t>
            </a:r>
            <a:r>
              <a:rPr lang="ru-RU" altLang="ru-RU" sz="1800" dirty="0" err="1" smtClean="0">
                <a:solidFill>
                  <a:schemeClr val="tx2">
                    <a:lumMod val="50000"/>
                  </a:schemeClr>
                </a:solidFill>
              </a:rPr>
              <a:t>тыңдармандар</a:t>
            </a:r>
            <a:r>
              <a:rPr lang="ru-RU" altLang="ru-RU" sz="1800" dirty="0" smtClean="0">
                <a:solidFill>
                  <a:schemeClr val="tx2">
                    <a:lumMod val="50000"/>
                  </a:schemeClr>
                </a:solidFill>
              </a:rPr>
              <a:t> </a:t>
            </a:r>
            <a:r>
              <a:rPr lang="ru-RU" altLang="ru-RU" sz="1800" dirty="0" err="1" smtClean="0">
                <a:solidFill>
                  <a:schemeClr val="tx2">
                    <a:lumMod val="50000"/>
                  </a:schemeClr>
                </a:solidFill>
              </a:rPr>
              <a:t>қабылдай</a:t>
            </a:r>
            <a:r>
              <a:rPr lang="ru-RU" altLang="ru-RU" sz="1800" dirty="0" smtClean="0">
                <a:solidFill>
                  <a:schemeClr val="tx2">
                    <a:lumMod val="50000"/>
                  </a:schemeClr>
                </a:solidFill>
              </a:rPr>
              <a:t> </a:t>
            </a:r>
            <a:r>
              <a:rPr lang="ru-RU" altLang="ru-RU" sz="1800" dirty="0" err="1" smtClean="0">
                <a:solidFill>
                  <a:schemeClr val="tx2">
                    <a:lumMod val="50000"/>
                  </a:schemeClr>
                </a:solidFill>
              </a:rPr>
              <a:t>алмайды</a:t>
            </a:r>
            <a:endParaRPr lang="ru-RU" altLang="ru-RU" sz="1800" dirty="0">
              <a:solidFill>
                <a:schemeClr val="tx2">
                  <a:lumMod val="50000"/>
                </a:schemeClr>
              </a:solidFill>
            </a:endParaRPr>
          </a:p>
          <a:p>
            <a:pPr eaLnBrk="1" hangingPunct="1">
              <a:buFont typeface="Wingdings" panose="05000000000000000000" pitchFamily="2" charset="2"/>
              <a:buChar char="Ø"/>
            </a:pPr>
            <a:endParaRPr lang="ru-RU" altLang="ru-RU" sz="1800" dirty="0">
              <a:solidFill>
                <a:schemeClr val="tx2">
                  <a:lumMod val="50000"/>
                </a:schemeClr>
              </a:solidFill>
            </a:endParaRPr>
          </a:p>
          <a:p>
            <a:pPr eaLnBrk="1" hangingPunct="1">
              <a:buFont typeface="Wingdings" panose="05000000000000000000" pitchFamily="2" charset="2"/>
              <a:buChar char="Ø"/>
            </a:pPr>
            <a:r>
              <a:rPr lang="ru-RU" altLang="ru-RU" sz="1800" dirty="0">
                <a:solidFill>
                  <a:schemeClr val="tx2">
                    <a:lumMod val="50000"/>
                  </a:schemeClr>
                </a:solidFill>
              </a:rPr>
              <a:t>Дизайн </a:t>
            </a:r>
            <a:r>
              <a:rPr lang="ru-RU" altLang="ru-RU" sz="1800" dirty="0" err="1" smtClean="0">
                <a:solidFill>
                  <a:schemeClr val="tx2">
                    <a:lumMod val="50000"/>
                  </a:schemeClr>
                </a:solidFill>
              </a:rPr>
              <a:t>қарапайым</a:t>
            </a:r>
            <a:r>
              <a:rPr lang="ru-RU" altLang="ru-RU" sz="1800" dirty="0" smtClean="0">
                <a:solidFill>
                  <a:schemeClr val="tx2">
                    <a:lumMod val="50000"/>
                  </a:schemeClr>
                </a:solidFill>
              </a:rPr>
              <a:t> </a:t>
            </a:r>
            <a:r>
              <a:rPr lang="ru-RU" altLang="ru-RU" sz="1800" dirty="0" err="1" smtClean="0">
                <a:solidFill>
                  <a:schemeClr val="tx2">
                    <a:lumMod val="50000"/>
                  </a:schemeClr>
                </a:solidFill>
              </a:rPr>
              <a:t>болуы</a:t>
            </a:r>
            <a:r>
              <a:rPr lang="ru-RU" altLang="ru-RU" sz="1800" dirty="0" smtClean="0">
                <a:solidFill>
                  <a:schemeClr val="tx2">
                    <a:lumMod val="50000"/>
                  </a:schemeClr>
                </a:solidFill>
              </a:rPr>
              <a:t> </a:t>
            </a:r>
            <a:r>
              <a:rPr lang="ru-RU" altLang="ru-RU" sz="1800" dirty="0" err="1" smtClean="0">
                <a:solidFill>
                  <a:schemeClr val="tx2">
                    <a:lumMod val="50000"/>
                  </a:schemeClr>
                </a:solidFill>
              </a:rPr>
              <a:t>керек</a:t>
            </a:r>
            <a:r>
              <a:rPr lang="ru-RU" altLang="ru-RU" sz="1800" dirty="0" smtClean="0">
                <a:solidFill>
                  <a:schemeClr val="tx2">
                    <a:lumMod val="50000"/>
                  </a:schemeClr>
                </a:solidFill>
              </a:rPr>
              <a:t>.</a:t>
            </a:r>
            <a:endParaRPr lang="ru-RU" altLang="ru-RU" sz="1800" dirty="0">
              <a:solidFill>
                <a:schemeClr val="tx2">
                  <a:lumMod val="50000"/>
                </a:schemeClr>
              </a:solidFill>
            </a:endParaRPr>
          </a:p>
          <a:p>
            <a:pPr eaLnBrk="1" hangingPunct="1">
              <a:buFont typeface="Wingdings" panose="05000000000000000000" pitchFamily="2" charset="2"/>
              <a:buChar char="Ø"/>
            </a:pPr>
            <a:endParaRPr lang="ru-RU" altLang="ru-RU" sz="1800" dirty="0">
              <a:solidFill>
                <a:schemeClr val="tx2">
                  <a:lumMod val="50000"/>
                </a:schemeClr>
              </a:solidFill>
            </a:endParaRPr>
          </a:p>
          <a:p>
            <a:pPr eaLnBrk="1" hangingPunct="1">
              <a:buFont typeface="Wingdings" panose="05000000000000000000" pitchFamily="2" charset="2"/>
              <a:buChar char="Ø"/>
            </a:pPr>
            <a:r>
              <a:rPr lang="ru-RU" altLang="ru-RU" sz="1800" dirty="0" err="1" smtClean="0">
                <a:solidFill>
                  <a:schemeClr val="tx2">
                    <a:lumMod val="50000"/>
                  </a:schemeClr>
                </a:solidFill>
              </a:rPr>
              <a:t>Әр</a:t>
            </a:r>
            <a:r>
              <a:rPr lang="ru-RU" altLang="ru-RU" sz="1800" dirty="0" smtClean="0">
                <a:solidFill>
                  <a:schemeClr val="tx2">
                    <a:lumMod val="50000"/>
                  </a:schemeClr>
                </a:solidFill>
              </a:rPr>
              <a:t> </a:t>
            </a:r>
            <a:r>
              <a:rPr lang="ru-RU" altLang="ru-RU" sz="1800" dirty="0" err="1" smtClean="0">
                <a:solidFill>
                  <a:schemeClr val="tx2">
                    <a:lumMod val="50000"/>
                  </a:schemeClr>
                </a:solidFill>
              </a:rPr>
              <a:t>слайдтың</a:t>
            </a:r>
            <a:r>
              <a:rPr lang="ru-RU" altLang="ru-RU" sz="1800" dirty="0" smtClean="0">
                <a:solidFill>
                  <a:schemeClr val="tx2">
                    <a:lumMod val="50000"/>
                  </a:schemeClr>
                </a:solidFill>
              </a:rPr>
              <a:t> </a:t>
            </a:r>
            <a:r>
              <a:rPr lang="ru-RU" altLang="ru-RU" sz="1800" dirty="0" err="1" smtClean="0">
                <a:solidFill>
                  <a:schemeClr val="tx2">
                    <a:lumMod val="50000"/>
                  </a:schemeClr>
                </a:solidFill>
              </a:rPr>
              <a:t>тақырыбы</a:t>
            </a:r>
            <a:r>
              <a:rPr lang="ru-RU" altLang="ru-RU" sz="1800" dirty="0" smtClean="0">
                <a:solidFill>
                  <a:schemeClr val="tx2">
                    <a:lumMod val="50000"/>
                  </a:schemeClr>
                </a:solidFill>
              </a:rPr>
              <a:t>, </a:t>
            </a:r>
            <a:r>
              <a:rPr lang="ru-RU" altLang="ru-RU" sz="1800" dirty="0" err="1" smtClean="0">
                <a:solidFill>
                  <a:schemeClr val="tx2">
                    <a:lumMod val="50000"/>
                  </a:schemeClr>
                </a:solidFill>
              </a:rPr>
              <a:t>суреттердің</a:t>
            </a:r>
            <a:r>
              <a:rPr lang="ru-RU" altLang="ru-RU" sz="1800" dirty="0" smtClean="0">
                <a:solidFill>
                  <a:schemeClr val="tx2">
                    <a:lumMod val="50000"/>
                  </a:schemeClr>
                </a:solidFill>
              </a:rPr>
              <a:t>, </a:t>
            </a:r>
            <a:r>
              <a:rPr lang="ru-RU" altLang="ru-RU" sz="1800" dirty="0" err="1" smtClean="0">
                <a:solidFill>
                  <a:schemeClr val="tx2">
                    <a:lumMod val="50000"/>
                  </a:schemeClr>
                </a:solidFill>
              </a:rPr>
              <a:t>кестенің</a:t>
            </a:r>
            <a:r>
              <a:rPr lang="ru-RU" altLang="ru-RU" sz="1800" dirty="0" smtClean="0">
                <a:solidFill>
                  <a:schemeClr val="tx2">
                    <a:lumMod val="50000"/>
                  </a:schemeClr>
                </a:solidFill>
              </a:rPr>
              <a:t>  </a:t>
            </a:r>
            <a:r>
              <a:rPr lang="ru-RU" altLang="ru-RU" sz="1800" dirty="0" err="1" smtClean="0">
                <a:solidFill>
                  <a:schemeClr val="tx2">
                    <a:lumMod val="50000"/>
                  </a:schemeClr>
                </a:solidFill>
              </a:rPr>
              <a:t>аты</a:t>
            </a:r>
            <a:r>
              <a:rPr lang="ru-RU" altLang="ru-RU" sz="1800" dirty="0" smtClean="0">
                <a:solidFill>
                  <a:schemeClr val="tx2">
                    <a:lumMod val="50000"/>
                  </a:schemeClr>
                </a:solidFill>
              </a:rPr>
              <a:t> болу </a:t>
            </a:r>
            <a:r>
              <a:rPr lang="ru-RU" altLang="ru-RU" sz="1800" dirty="0" err="1" smtClean="0">
                <a:solidFill>
                  <a:schemeClr val="tx2">
                    <a:lumMod val="50000"/>
                  </a:schemeClr>
                </a:solidFill>
              </a:rPr>
              <a:t>керек</a:t>
            </a:r>
            <a:endParaRPr lang="ru-RU" altLang="ru-RU" sz="1800" dirty="0">
              <a:solidFill>
                <a:schemeClr val="tx2">
                  <a:lumMod val="50000"/>
                </a:schemeClr>
              </a:solidFill>
            </a:endParaRPr>
          </a:p>
          <a:p>
            <a:pPr eaLnBrk="1" hangingPunct="1">
              <a:buFont typeface="Wingdings" panose="05000000000000000000" pitchFamily="2" charset="2"/>
              <a:buChar char="Ø"/>
            </a:pPr>
            <a:endParaRPr lang="ru-RU" altLang="ru-RU" sz="1800" dirty="0">
              <a:solidFill>
                <a:schemeClr val="accent2">
                  <a:lumMod val="50000"/>
                </a:schemeClr>
              </a:solidFill>
            </a:endParaRPr>
          </a:p>
          <a:p>
            <a:pPr eaLnBrk="1" hangingPunct="1">
              <a:buFontTx/>
              <a:buNone/>
            </a:pPr>
            <a:endParaRPr lang="ru-RU" altLang="ru-RU" sz="1800" dirty="0"/>
          </a:p>
          <a:p>
            <a:pPr eaLnBrk="1" hangingPunct="1">
              <a:buFontTx/>
              <a:buChar char="-"/>
            </a:pPr>
            <a:endParaRPr lang="ru-RU" altLang="ru-RU" dirty="0"/>
          </a:p>
          <a:p>
            <a:pPr eaLnBrk="1" hangingPunct="1">
              <a:buFontTx/>
              <a:buNone/>
            </a:pPr>
            <a:endParaRPr lang="ru-RU" altLang="ru-RU" dirty="0"/>
          </a:p>
          <a:p>
            <a:pPr eaLnBrk="1" hangingPunct="1">
              <a:buFontTx/>
              <a:buNone/>
            </a:pPr>
            <a:endParaRPr lang="ru-RU" altLang="ru-RU" dirty="0"/>
          </a:p>
        </p:txBody>
      </p:sp>
      <p:sp>
        <p:nvSpPr>
          <p:cNvPr id="8195" name="Rectangle 4"/>
          <p:cNvSpPr>
            <a:spLocks noChangeArrowheads="1"/>
          </p:cNvSpPr>
          <p:nvPr/>
        </p:nvSpPr>
        <p:spPr bwMode="auto">
          <a:xfrm>
            <a:off x="414867" y="762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ru-RU" altLang="ru-RU" sz="3600" b="1" dirty="0" smtClean="0">
                <a:solidFill>
                  <a:srgbClr val="002060"/>
                </a:solidFill>
              </a:rPr>
              <a:t>ПРЕЗЕНТАЦИЯ</a:t>
            </a:r>
            <a:endParaRPr lang="ru-RU" altLang="ru-RU" sz="3600" b="1" dirty="0">
              <a:solidFill>
                <a:srgbClr val="002060"/>
              </a:solidFill>
            </a:endParaRPr>
          </a:p>
        </p:txBody>
      </p:sp>
    </p:spTree>
    <p:extLst>
      <p:ext uri="{BB962C8B-B14F-4D97-AF65-F5344CB8AC3E}">
        <p14:creationId xmlns:p14="http://schemas.microsoft.com/office/powerpoint/2010/main" val="31533102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pPr algn="just"/>
            <a:r>
              <a:rPr lang="kk-KZ" dirty="0" smtClean="0"/>
              <a:t>Жалпы, баяндамадан кейін көптеген адамдар естігенінің 10</a:t>
            </a:r>
            <a:r>
              <a:rPr lang="ru-RU" dirty="0" smtClean="0"/>
              <a:t>% </a:t>
            </a:r>
            <a:r>
              <a:rPr lang="kk-KZ" dirty="0" smtClean="0"/>
              <a:t>-ын, оқығанының 20</a:t>
            </a:r>
            <a:r>
              <a:rPr lang="ru-RU" dirty="0" smtClean="0"/>
              <a:t> </a:t>
            </a:r>
            <a:r>
              <a:rPr lang="ru-RU" dirty="0"/>
              <a:t>% </a:t>
            </a:r>
            <a:r>
              <a:rPr lang="kk-KZ" dirty="0"/>
              <a:t>-</a:t>
            </a:r>
            <a:r>
              <a:rPr lang="kk-KZ" dirty="0" smtClean="0"/>
              <a:t>ын және көргені мен естігенінің 50</a:t>
            </a:r>
            <a:r>
              <a:rPr lang="ru-RU" dirty="0" smtClean="0"/>
              <a:t>% </a:t>
            </a:r>
            <a:r>
              <a:rPr lang="kk-KZ" dirty="0"/>
              <a:t>-</a:t>
            </a:r>
            <a:r>
              <a:rPr lang="kk-KZ" dirty="0" smtClean="0"/>
              <a:t>ына дейін есте сақтайды.</a:t>
            </a:r>
          </a:p>
          <a:p>
            <a:pPr algn="just"/>
            <a:r>
              <a:rPr lang="kk-KZ" dirty="0" smtClean="0"/>
              <a:t>Әдетте, 40 минуттық баяндаманың алғашқы 10 минутында және соңғы 5 минутында </a:t>
            </a:r>
            <a:r>
              <a:rPr lang="kk-KZ" dirty="0"/>
              <a:t>адамдардың назар аударуы жоғары </a:t>
            </a:r>
            <a:r>
              <a:rPr lang="kk-KZ" dirty="0" smtClean="0"/>
              <a:t>болады.</a:t>
            </a:r>
          </a:p>
          <a:p>
            <a:pPr algn="just"/>
            <a:r>
              <a:rPr lang="kk-KZ" dirty="0" smtClean="0"/>
              <a:t>Сондықтан, сөйлеу кезінде дауыс арқылы, ақпаратқа баса назар аударту арқылы және </a:t>
            </a:r>
            <a:r>
              <a:rPr lang="kk-KZ" dirty="0"/>
              <a:t>баяндама аясындағы </a:t>
            </a:r>
            <a:r>
              <a:rPr lang="kk-KZ" dirty="0" smtClean="0"/>
              <a:t>жаңа тақырыпқа аударту керек.</a:t>
            </a:r>
            <a:endParaRPr lang="ru-RU" dirty="0"/>
          </a:p>
        </p:txBody>
      </p:sp>
    </p:spTree>
    <p:extLst>
      <p:ext uri="{BB962C8B-B14F-4D97-AF65-F5344CB8AC3E}">
        <p14:creationId xmlns:p14="http://schemas.microsoft.com/office/powerpoint/2010/main" val="3445368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3" y="67733"/>
            <a:ext cx="8596668" cy="711200"/>
          </a:xfrm>
        </p:spPr>
        <p:txBody>
          <a:bodyPr/>
          <a:lstStyle/>
          <a:p>
            <a:pPr algn="ctr"/>
            <a:r>
              <a:rPr lang="kk-KZ" b="1" dirty="0" smtClean="0">
                <a:latin typeface="Arial" panose="020B0604020202020204" pitchFamily="34" charset="0"/>
                <a:cs typeface="Arial" panose="020B0604020202020204" pitchFamily="34" charset="0"/>
              </a:rPr>
              <a:t>СҰРАҚТАР МЕН ЖАУАПТАР БӨЛІМІ</a:t>
            </a:r>
            <a:endParaRPr lang="ru-RU" b="1"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82600" y="863600"/>
            <a:ext cx="9304867" cy="5579533"/>
          </a:xfrm>
        </p:spPr>
        <p:txBody>
          <a:bodyPr>
            <a:normAutofit fontScale="92500"/>
          </a:bodyPr>
          <a:lstStyle/>
          <a:p>
            <a:pPr algn="just"/>
            <a:r>
              <a:rPr lang="kk-KZ" sz="2400" dirty="0" smtClean="0">
                <a:latin typeface="Arial" panose="020B0604020202020204" pitchFamily="34" charset="0"/>
                <a:cs typeface="Arial" panose="020B0604020202020204" pitchFamily="34" charset="0"/>
              </a:rPr>
              <a:t>Сұраққа жауап беру кезінде үнемі сыпайы болыңыз</a:t>
            </a:r>
          </a:p>
          <a:p>
            <a:pPr algn="just"/>
            <a:r>
              <a:rPr lang="ru-RU" sz="2400" dirty="0" err="1" smtClean="0">
                <a:latin typeface="Arial" panose="020B0604020202020204" pitchFamily="34" charset="0"/>
                <a:cs typeface="Arial" panose="020B0604020202020204" pitchFamily="34" charset="0"/>
              </a:rPr>
              <a:t>Егер</a:t>
            </a:r>
            <a:r>
              <a:rPr lang="ru-RU" sz="2400" dirty="0" smtClean="0">
                <a:latin typeface="Arial" panose="020B0604020202020204" pitchFamily="34" charset="0"/>
                <a:cs typeface="Arial" panose="020B0604020202020204" pitchFamily="34" charset="0"/>
              </a:rPr>
              <a:t> с</a:t>
            </a:r>
            <a:r>
              <a:rPr lang="kk-KZ" sz="2400" dirty="0" smtClean="0">
                <a:latin typeface="Arial" panose="020B0604020202020204" pitchFamily="34" charset="0"/>
                <a:cs typeface="Arial" panose="020B0604020202020204" pitchFamily="34" charset="0"/>
              </a:rPr>
              <a:t>ұрақтың жауабын білмесеңіз, онымен келісіңіз</a:t>
            </a:r>
          </a:p>
          <a:p>
            <a:pPr algn="just"/>
            <a:r>
              <a:rPr lang="kk-KZ" sz="2400" dirty="0" smtClean="0">
                <a:latin typeface="Arial" panose="020B0604020202020204" pitchFamily="34" charset="0"/>
                <a:cs typeface="Arial" panose="020B0604020202020204" pitchFamily="34" charset="0"/>
              </a:rPr>
              <a:t>Жауапты аудиторияға бағыттаңыз</a:t>
            </a:r>
            <a:endParaRPr lang="en-US" sz="2400" dirty="0" smtClean="0">
              <a:latin typeface="Arial" panose="020B0604020202020204" pitchFamily="34" charset="0"/>
              <a:cs typeface="Arial" panose="020B0604020202020204" pitchFamily="34" charset="0"/>
            </a:endParaRPr>
          </a:p>
          <a:p>
            <a:pPr algn="just"/>
            <a:r>
              <a:rPr lang="kk-KZ" sz="2400" dirty="0" smtClean="0">
                <a:latin typeface="Arial" panose="020B0604020202020204" pitchFamily="34" charset="0"/>
                <a:cs typeface="Arial" panose="020B0604020202020204" pitchFamily="34" charset="0"/>
              </a:rPr>
              <a:t>Баяндама кезінде сөзіңізді бөлуге жол бермеңіз, сұраққа баяндама соңында жауап беретініңізді айтыңыз</a:t>
            </a:r>
          </a:p>
          <a:p>
            <a:pPr algn="just"/>
            <a:r>
              <a:rPr lang="kk-KZ" sz="2400" dirty="0" smtClean="0">
                <a:latin typeface="Arial" panose="020B0604020202020204" pitchFamily="34" charset="0"/>
                <a:cs typeface="Arial" panose="020B0604020202020204" pitchFamily="34" charset="0"/>
              </a:rPr>
              <a:t>Егер сұрақты түсінбесеңіз:</a:t>
            </a:r>
          </a:p>
          <a:p>
            <a:pPr marL="982663" indent="-263525" algn="just">
              <a:buFont typeface="Wingdings" panose="05000000000000000000" pitchFamily="2" charset="2"/>
              <a:buChar char="§"/>
            </a:pPr>
            <a:r>
              <a:rPr lang="kk-KZ" sz="2400" dirty="0" smtClean="0">
                <a:latin typeface="Arial" panose="020B0604020202020204" pitchFamily="34" charset="0"/>
                <a:cs typeface="Arial" panose="020B0604020202020204" pitchFamily="34" charset="0"/>
              </a:rPr>
              <a:t>қайталауын сұраңыз</a:t>
            </a:r>
          </a:p>
          <a:p>
            <a:pPr marL="982663" indent="-263525" algn="just">
              <a:buFont typeface="Wingdings" panose="05000000000000000000" pitchFamily="2" charset="2"/>
              <a:buChar char="§"/>
            </a:pPr>
            <a:r>
              <a:rPr lang="kk-KZ" sz="2400" dirty="0" smtClean="0">
                <a:latin typeface="Arial" panose="020B0604020202020204" pitchFamily="34" charset="0"/>
                <a:cs typeface="Arial" panose="020B0604020202020204" pitchFamily="34" charset="0"/>
              </a:rPr>
              <a:t>сұрақты басқаша қоюуын сұраңыз не түсіндірмесін сұраңыз</a:t>
            </a:r>
          </a:p>
          <a:p>
            <a:pPr marL="982663" indent="-263525" algn="just">
              <a:buFont typeface="Wingdings" panose="05000000000000000000" pitchFamily="2" charset="2"/>
              <a:buChar char="§"/>
            </a:pPr>
            <a:r>
              <a:rPr lang="kk-KZ" sz="2400" dirty="0" smtClean="0">
                <a:latin typeface="Arial" panose="020B0604020202020204" pitchFamily="34" charset="0"/>
                <a:cs typeface="Arial" panose="020B0604020202020204" pitchFamily="34" charset="0"/>
              </a:rPr>
              <a:t>Баяндамадан кейін кездесіп, сұрақты талқылауға шақырыңыз</a:t>
            </a:r>
          </a:p>
          <a:p>
            <a:pPr algn="just"/>
            <a:r>
              <a:rPr lang="kk-KZ" sz="2400" dirty="0" smtClean="0">
                <a:latin typeface="Arial" panose="020B0604020202020204" pitchFamily="34" charset="0"/>
                <a:cs typeface="Arial" panose="020B0604020202020204" pitchFamily="34" charset="0"/>
              </a:rPr>
              <a:t>Егер сұрақ қоюшы жауабыңызға қанағаттанбай келесі сұрақтардытізбелей берсе, жауап берген соң аудиторияның басқа секторынан келесі сұрақ қоюшыны іздеңіз.</a:t>
            </a:r>
          </a:p>
          <a:p>
            <a:pPr algn="just"/>
            <a:endParaRPr lang="ru-RU" dirty="0"/>
          </a:p>
        </p:txBody>
      </p:sp>
    </p:spTree>
    <p:extLst>
      <p:ext uri="{BB962C8B-B14F-4D97-AF65-F5344CB8AC3E}">
        <p14:creationId xmlns:p14="http://schemas.microsoft.com/office/powerpoint/2010/main" val="2073974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r>
              <a:rPr lang="en-US" dirty="0" smtClean="0">
                <a:solidFill>
                  <a:schemeClr val="tx2">
                    <a:lumMod val="50000"/>
                  </a:schemeClr>
                </a:solidFill>
                <a:hlinkClick r:id="rId2"/>
              </a:rPr>
              <a:t>http://www.toastmasters.org</a:t>
            </a:r>
            <a:r>
              <a:rPr lang="en-US" dirty="0" smtClean="0">
                <a:solidFill>
                  <a:schemeClr val="tx2">
                    <a:lumMod val="50000"/>
                  </a:schemeClr>
                </a:solidFill>
                <a:hlinkClick r:id="rId2"/>
              </a:rPr>
              <a:t>/</a:t>
            </a:r>
            <a:endParaRPr lang="kk-KZ" dirty="0" smtClean="0">
              <a:solidFill>
                <a:schemeClr val="tx2">
                  <a:lumMod val="50000"/>
                </a:schemeClr>
              </a:solidFill>
            </a:endParaRPr>
          </a:p>
          <a:p>
            <a:r>
              <a:rPr lang="en-US" dirty="0" smtClean="0">
                <a:solidFill>
                  <a:schemeClr val="tx2">
                    <a:lumMod val="50000"/>
                  </a:schemeClr>
                </a:solidFill>
                <a:hlinkClick r:id="rId3"/>
              </a:rPr>
              <a:t>http</a:t>
            </a:r>
            <a:r>
              <a:rPr lang="en-US" dirty="0" smtClean="0">
                <a:solidFill>
                  <a:schemeClr val="tx2">
                    <a:lumMod val="50000"/>
                  </a:schemeClr>
                </a:solidFill>
                <a:hlinkClick r:id="rId3"/>
              </a:rPr>
              <a:t>://web.mit.edu/urop/resources/speaking.html</a:t>
            </a:r>
            <a:endParaRPr lang="en-US" dirty="0" smtClean="0">
              <a:solidFill>
                <a:schemeClr val="tx2">
                  <a:lumMod val="50000"/>
                </a:schemeClr>
              </a:solidFill>
            </a:endParaRPr>
          </a:p>
          <a:p>
            <a:endParaRPr lang="ru-RU" dirty="0">
              <a:solidFill>
                <a:srgbClr val="7030A0"/>
              </a:solidFill>
            </a:endParaRPr>
          </a:p>
        </p:txBody>
      </p:sp>
    </p:spTree>
    <p:extLst>
      <p:ext uri="{BB962C8B-B14F-4D97-AF65-F5344CB8AC3E}">
        <p14:creationId xmlns:p14="http://schemas.microsoft.com/office/powerpoint/2010/main" val="3576293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294968"/>
            <a:ext cx="8596668" cy="949632"/>
          </a:xfrm>
        </p:spPr>
        <p:txBody>
          <a:bodyPr/>
          <a:lstStyle/>
          <a:p>
            <a:pPr algn="ctr"/>
            <a:r>
              <a:rPr lang="ru-RU" altLang="ru-RU" b="1" dirty="0" smtClean="0">
                <a:solidFill>
                  <a:srgbClr val="002060"/>
                </a:solidFill>
                <a:latin typeface="Arial" panose="020B0604020202020204" pitchFamily="34" charset="0"/>
                <a:cs typeface="Arial" panose="020B0604020202020204" pitchFamily="34" charset="0"/>
              </a:rPr>
              <a:t>БАЯНДАМА АЛДЫНДА</a:t>
            </a:r>
            <a:endParaRPr lang="ru-RU" dirty="0">
              <a:solidFill>
                <a:srgbClr val="002060"/>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220134" y="1244600"/>
            <a:ext cx="9347199" cy="5359400"/>
          </a:xfrm>
        </p:spPr>
        <p:txBody>
          <a:bodyPr>
            <a:normAutofit fontScale="92500"/>
          </a:bodyPr>
          <a:lstStyle/>
          <a:p>
            <a:pPr algn="just">
              <a:spcAft>
                <a:spcPts val="600"/>
              </a:spcAft>
            </a:pPr>
            <a:r>
              <a:rPr lang="kk-KZ" sz="2600" dirty="0" smtClean="0">
                <a:solidFill>
                  <a:schemeClr val="tx2">
                    <a:lumMod val="50000"/>
                  </a:schemeClr>
                </a:solidFill>
                <a:latin typeface="Arial" panose="020B0604020202020204" pitchFamily="34" charset="0"/>
                <a:cs typeface="Arial" panose="020B0604020202020204" pitchFamily="34" charset="0"/>
              </a:rPr>
              <a:t>Баяндама жасар алдында тыңдармандар аудиториясы туралы білген жөн. Баяндаманы аудиторияға түсінікті болатындай етіп дайындаңыз. </a:t>
            </a:r>
            <a:endParaRPr lang="kk-KZ" sz="2600" dirty="0">
              <a:solidFill>
                <a:schemeClr val="tx2">
                  <a:lumMod val="50000"/>
                </a:schemeClr>
              </a:solidFill>
              <a:latin typeface="Arial" panose="020B0604020202020204" pitchFamily="34" charset="0"/>
              <a:cs typeface="Arial" panose="020B0604020202020204" pitchFamily="34" charset="0"/>
            </a:endParaRPr>
          </a:p>
          <a:p>
            <a:pPr algn="just">
              <a:spcAft>
                <a:spcPts val="600"/>
              </a:spcAft>
            </a:pPr>
            <a:r>
              <a:rPr lang="ru-RU" altLang="ru-RU" sz="2600" dirty="0" err="1" smtClean="0">
                <a:solidFill>
                  <a:schemeClr val="tx2">
                    <a:lumMod val="50000"/>
                  </a:schemeClr>
                </a:solidFill>
                <a:latin typeface="Arial" panose="020B0604020202020204" pitchFamily="34" charset="0"/>
                <a:cs typeface="Arial" panose="020B0604020202020204" pitchFamily="34" charset="0"/>
              </a:rPr>
              <a:t>Егер</a:t>
            </a:r>
            <a:r>
              <a:rPr lang="ru-RU" altLang="ru-RU" sz="2600" dirty="0" smtClean="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мүмкін</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болса</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баяндама</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жасалатын</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орынды</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алдын</a:t>
            </a:r>
            <a:r>
              <a:rPr lang="ru-RU" altLang="ru-RU" sz="2600" dirty="0">
                <a:solidFill>
                  <a:schemeClr val="tx2">
                    <a:lumMod val="50000"/>
                  </a:schemeClr>
                </a:solidFill>
                <a:latin typeface="Arial" panose="020B0604020202020204" pitchFamily="34" charset="0"/>
                <a:cs typeface="Arial" panose="020B0604020202020204" pitchFamily="34" charset="0"/>
              </a:rPr>
              <a:t>-ала </a:t>
            </a:r>
            <a:r>
              <a:rPr lang="ru-RU" altLang="ru-RU" sz="2600" dirty="0" err="1" smtClean="0">
                <a:solidFill>
                  <a:schemeClr val="tx2">
                    <a:lumMod val="50000"/>
                  </a:schemeClr>
                </a:solidFill>
                <a:latin typeface="Arial" panose="020B0604020202020204" pitchFamily="34" charset="0"/>
                <a:cs typeface="Arial" panose="020B0604020202020204" pitchFamily="34" charset="0"/>
              </a:rPr>
              <a:t>көріңіз</a:t>
            </a:r>
            <a:endParaRPr lang="ru-RU" altLang="ru-RU" sz="2600" dirty="0" smtClean="0">
              <a:solidFill>
                <a:schemeClr val="tx2">
                  <a:lumMod val="50000"/>
                </a:schemeClr>
              </a:solidFill>
              <a:latin typeface="Arial" panose="020B0604020202020204" pitchFamily="34" charset="0"/>
              <a:cs typeface="Arial" panose="020B0604020202020204" pitchFamily="34" charset="0"/>
            </a:endParaRPr>
          </a:p>
          <a:p>
            <a:pPr algn="just">
              <a:spcAft>
                <a:spcPts val="600"/>
              </a:spcAft>
            </a:pPr>
            <a:r>
              <a:rPr lang="ru-RU" altLang="ru-RU" sz="2600" dirty="0" err="1" smtClean="0">
                <a:solidFill>
                  <a:schemeClr val="tx2">
                    <a:lumMod val="50000"/>
                  </a:schemeClr>
                </a:solidFill>
                <a:latin typeface="Arial" panose="020B0604020202020204" pitchFamily="34" charset="0"/>
                <a:cs typeface="Arial" panose="020B0604020202020204" pitchFamily="34" charset="0"/>
              </a:rPr>
              <a:t>Егер</a:t>
            </a:r>
            <a:r>
              <a:rPr lang="ru-RU" altLang="ru-RU" sz="2600" dirty="0" smtClean="0">
                <a:solidFill>
                  <a:schemeClr val="tx2">
                    <a:lumMod val="50000"/>
                  </a:schemeClr>
                </a:solidFill>
                <a:latin typeface="Arial" panose="020B0604020202020204" pitchFamily="34" charset="0"/>
                <a:cs typeface="Arial" panose="020B0604020202020204" pitchFamily="34" charset="0"/>
              </a:rPr>
              <a:t> </a:t>
            </a:r>
            <a:r>
              <a:rPr lang="ru-RU" altLang="ru-RU" sz="2600" dirty="0">
                <a:solidFill>
                  <a:schemeClr val="tx2">
                    <a:lumMod val="50000"/>
                  </a:schemeClr>
                </a:solidFill>
                <a:latin typeface="Arial" panose="020B0604020202020204" pitchFamily="34" charset="0"/>
                <a:cs typeface="Arial" panose="020B0604020202020204" pitchFamily="34" charset="0"/>
              </a:rPr>
              <a:t>зал </a:t>
            </a:r>
            <a:r>
              <a:rPr lang="ru-RU" altLang="ru-RU" sz="2600" dirty="0" err="1">
                <a:solidFill>
                  <a:schemeClr val="tx2">
                    <a:lumMod val="50000"/>
                  </a:schemeClr>
                </a:solidFill>
                <a:latin typeface="Arial" panose="020B0604020202020204" pitchFamily="34" charset="0"/>
                <a:cs typeface="Arial" panose="020B0604020202020204" pitchFamily="34" charset="0"/>
              </a:rPr>
              <a:t>үлкен</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сіздің</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даусыңыз</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бәсең</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болса</a:t>
            </a:r>
            <a:r>
              <a:rPr lang="ru-RU" altLang="ru-RU" sz="2600" dirty="0">
                <a:solidFill>
                  <a:schemeClr val="tx2">
                    <a:lumMod val="50000"/>
                  </a:schemeClr>
                </a:solidFill>
                <a:latin typeface="Arial" panose="020B0604020202020204" pitchFamily="34" charset="0"/>
                <a:cs typeface="Arial" panose="020B0604020202020204" pitchFamily="34" charset="0"/>
              </a:rPr>
              <a:t> микрофон </a:t>
            </a:r>
            <a:r>
              <a:rPr lang="ru-RU" altLang="ru-RU" sz="2600" dirty="0" err="1">
                <a:solidFill>
                  <a:schemeClr val="tx2">
                    <a:lumMod val="50000"/>
                  </a:schemeClr>
                </a:solidFill>
                <a:latin typeface="Arial" panose="020B0604020202020204" pitchFamily="34" charset="0"/>
                <a:cs typeface="Arial" panose="020B0604020202020204" pitchFamily="34" charset="0"/>
              </a:rPr>
              <a:t>қолданыңыз</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Баяндамаға</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шығар</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алдында</a:t>
            </a:r>
            <a:r>
              <a:rPr lang="ru-RU" altLang="ru-RU" sz="2600" dirty="0">
                <a:solidFill>
                  <a:schemeClr val="tx2">
                    <a:lumMod val="50000"/>
                  </a:schemeClr>
                </a:solidFill>
                <a:latin typeface="Arial" panose="020B0604020202020204" pitchFamily="34" charset="0"/>
                <a:cs typeface="Arial" panose="020B0604020202020204" pitchFamily="34" charset="0"/>
              </a:rPr>
              <a:t> оны </a:t>
            </a:r>
            <a:r>
              <a:rPr lang="ru-RU" altLang="ru-RU" sz="2600" dirty="0" err="1" smtClean="0">
                <a:solidFill>
                  <a:schemeClr val="tx2">
                    <a:lumMod val="50000"/>
                  </a:schemeClr>
                </a:solidFill>
                <a:latin typeface="Arial" panose="020B0604020202020204" pitchFamily="34" charset="0"/>
                <a:cs typeface="Arial" panose="020B0604020202020204" pitchFamily="34" charset="0"/>
              </a:rPr>
              <a:t>тексеріңіз</a:t>
            </a:r>
            <a:r>
              <a:rPr lang="ru-RU" altLang="ru-RU" sz="2600" dirty="0" smtClean="0">
                <a:solidFill>
                  <a:schemeClr val="tx2">
                    <a:lumMod val="50000"/>
                  </a:schemeClr>
                </a:solidFill>
                <a:latin typeface="Arial" panose="020B0604020202020204" pitchFamily="34" charset="0"/>
                <a:cs typeface="Arial" panose="020B0604020202020204" pitchFamily="34" charset="0"/>
              </a:rPr>
              <a:t>.</a:t>
            </a:r>
          </a:p>
          <a:p>
            <a:pPr algn="just">
              <a:spcAft>
                <a:spcPts val="600"/>
              </a:spcAft>
            </a:pPr>
            <a:r>
              <a:rPr lang="ru-RU" altLang="ru-RU" sz="2600" dirty="0" err="1" smtClean="0">
                <a:solidFill>
                  <a:schemeClr val="tx2">
                    <a:lumMod val="50000"/>
                  </a:schemeClr>
                </a:solidFill>
                <a:latin typeface="Arial" panose="020B0604020202020204" pitchFamily="34" charset="0"/>
                <a:cs typeface="Arial" panose="020B0604020202020204" pitchFamily="34" charset="0"/>
              </a:rPr>
              <a:t>Лазерлі</a:t>
            </a:r>
            <a:r>
              <a:rPr lang="ru-RU" altLang="ru-RU" sz="2600" dirty="0" smtClean="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указканың</a:t>
            </a:r>
            <a:r>
              <a:rPr lang="ru-RU" altLang="ru-RU" sz="2600" dirty="0">
                <a:solidFill>
                  <a:schemeClr val="tx2">
                    <a:lumMod val="50000"/>
                  </a:schemeClr>
                </a:solidFill>
                <a:latin typeface="Arial" panose="020B0604020202020204" pitchFamily="34" charset="0"/>
                <a:cs typeface="Arial" panose="020B0604020202020204" pitchFamily="34" charset="0"/>
              </a:rPr>
              <a:t> бар-</a:t>
            </a:r>
            <a:r>
              <a:rPr lang="ru-RU" altLang="ru-RU" sz="2600" dirty="0" err="1">
                <a:solidFill>
                  <a:schemeClr val="tx2">
                    <a:lumMod val="50000"/>
                  </a:schemeClr>
                </a:solidFill>
                <a:latin typeface="Arial" panose="020B0604020202020204" pitchFamily="34" charset="0"/>
                <a:cs typeface="Arial" panose="020B0604020202020204" pitchFamily="34" charset="0"/>
              </a:rPr>
              <a:t>жоқтығын</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батареясын</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smtClean="0">
                <a:solidFill>
                  <a:schemeClr val="tx2">
                    <a:lumMod val="50000"/>
                  </a:schemeClr>
                </a:solidFill>
                <a:latin typeface="Arial" panose="020B0604020202020204" pitchFamily="34" charset="0"/>
                <a:cs typeface="Arial" panose="020B0604020202020204" pitchFamily="34" charset="0"/>
              </a:rPr>
              <a:t>тексеріңіз</a:t>
            </a:r>
            <a:endParaRPr lang="ru-RU" altLang="ru-RU" sz="2600" dirty="0" smtClean="0">
              <a:solidFill>
                <a:schemeClr val="tx2">
                  <a:lumMod val="50000"/>
                </a:schemeClr>
              </a:solidFill>
              <a:latin typeface="Arial" panose="020B0604020202020204" pitchFamily="34" charset="0"/>
              <a:cs typeface="Arial" panose="020B0604020202020204" pitchFamily="34" charset="0"/>
            </a:endParaRPr>
          </a:p>
          <a:p>
            <a:pPr algn="just">
              <a:spcAft>
                <a:spcPts val="600"/>
              </a:spcAft>
            </a:pPr>
            <a:r>
              <a:rPr lang="ru-RU" altLang="ru-RU" sz="2600" dirty="0" smtClean="0">
                <a:solidFill>
                  <a:schemeClr val="tx2">
                    <a:lumMod val="50000"/>
                  </a:schemeClr>
                </a:solidFill>
                <a:latin typeface="Arial" panose="020B0604020202020204" pitchFamily="34" charset="0"/>
                <a:cs typeface="Arial" panose="020B0604020202020204" pitchFamily="34" charset="0"/>
              </a:rPr>
              <a:t>Конференция </a:t>
            </a:r>
            <a:r>
              <a:rPr lang="ru-RU" altLang="ru-RU" sz="2600" dirty="0" err="1">
                <a:solidFill>
                  <a:schemeClr val="tx2">
                    <a:lumMod val="50000"/>
                  </a:schemeClr>
                </a:solidFill>
                <a:latin typeface="Arial" panose="020B0604020202020204" pitchFamily="34" charset="0"/>
                <a:cs typeface="Arial" panose="020B0604020202020204" pitchFamily="34" charset="0"/>
              </a:rPr>
              <a:t>басталар</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алдында</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презентацияңызды</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жұмыс</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үстеліне</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көшіріп</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a:solidFill>
                  <a:schemeClr val="tx2">
                    <a:lumMod val="50000"/>
                  </a:schemeClr>
                </a:solidFill>
                <a:latin typeface="Arial" panose="020B0604020202020204" pitchFamily="34" charset="0"/>
                <a:cs typeface="Arial" panose="020B0604020202020204" pitchFamily="34" charset="0"/>
              </a:rPr>
              <a:t>дайындап</a:t>
            </a:r>
            <a:r>
              <a:rPr lang="ru-RU" altLang="ru-RU" sz="2600" dirty="0">
                <a:solidFill>
                  <a:schemeClr val="tx2">
                    <a:lumMod val="50000"/>
                  </a:schemeClr>
                </a:solidFill>
                <a:latin typeface="Arial" panose="020B0604020202020204" pitchFamily="34" charset="0"/>
                <a:cs typeface="Arial" panose="020B0604020202020204" pitchFamily="34" charset="0"/>
              </a:rPr>
              <a:t> </a:t>
            </a:r>
            <a:r>
              <a:rPr lang="ru-RU" altLang="ru-RU" sz="2600" dirty="0" err="1" smtClean="0">
                <a:solidFill>
                  <a:schemeClr val="tx2">
                    <a:lumMod val="50000"/>
                  </a:schemeClr>
                </a:solidFill>
                <a:latin typeface="Arial" panose="020B0604020202020204" pitchFamily="34" charset="0"/>
                <a:cs typeface="Arial" panose="020B0604020202020204" pitchFamily="34" charset="0"/>
              </a:rPr>
              <a:t>қойыңыз</a:t>
            </a:r>
            <a:r>
              <a:rPr lang="ru-RU" altLang="ru-RU" sz="2600" dirty="0" smtClean="0">
                <a:solidFill>
                  <a:schemeClr val="tx2">
                    <a:lumMod val="50000"/>
                  </a:schemeClr>
                </a:solidFill>
                <a:latin typeface="Arial" panose="020B0604020202020204" pitchFamily="34" charset="0"/>
                <a:cs typeface="Arial" panose="020B0604020202020204" pitchFamily="34" charset="0"/>
              </a:rPr>
              <a:t>.</a:t>
            </a:r>
          </a:p>
          <a:p>
            <a:pPr algn="just">
              <a:spcAft>
                <a:spcPts val="600"/>
              </a:spcAft>
            </a:pPr>
            <a:r>
              <a:rPr lang="kk-KZ" sz="2600" dirty="0" smtClean="0">
                <a:solidFill>
                  <a:schemeClr val="tx2">
                    <a:lumMod val="50000"/>
                  </a:schemeClr>
                </a:solidFill>
                <a:latin typeface="Arial" panose="020B0604020202020204" pitchFamily="34" charset="0"/>
                <a:cs typeface="Arial" panose="020B0604020202020204" pitchFamily="34" charset="0"/>
              </a:rPr>
              <a:t>Баяндаманы </a:t>
            </a:r>
            <a:r>
              <a:rPr lang="kk-KZ" sz="2600" dirty="0" smtClean="0">
                <a:solidFill>
                  <a:schemeClr val="tx2">
                    <a:lumMod val="50000"/>
                  </a:schemeClr>
                </a:solidFill>
                <a:latin typeface="Arial" panose="020B0604020202020204" pitchFamily="34" charset="0"/>
                <a:cs typeface="Arial" panose="020B0604020202020204" pitchFamily="34" charset="0"/>
              </a:rPr>
              <a:t>жазылған текстен </a:t>
            </a:r>
            <a:r>
              <a:rPr lang="kk-KZ" sz="2600" dirty="0" smtClean="0">
                <a:solidFill>
                  <a:schemeClr val="tx2">
                    <a:lumMod val="50000"/>
                  </a:schemeClr>
                </a:solidFill>
                <a:latin typeface="Arial" panose="020B0604020202020204" pitchFamily="34" charset="0"/>
                <a:cs typeface="Arial" panose="020B0604020202020204" pitchFamily="34" charset="0"/>
              </a:rPr>
              <a:t>оқымаңыз</a:t>
            </a:r>
            <a:r>
              <a:rPr lang="kk-KZ" sz="2600" dirty="0" smtClean="0">
                <a:solidFill>
                  <a:schemeClr val="tx2">
                    <a:lumMod val="50000"/>
                  </a:schemeClr>
                </a:solidFill>
                <a:latin typeface="Arial" panose="020B0604020202020204" pitchFamily="34" charset="0"/>
                <a:cs typeface="Arial" panose="020B0604020202020204" pitchFamily="34" charset="0"/>
              </a:rPr>
              <a:t>!</a:t>
            </a:r>
          </a:p>
          <a:p>
            <a:pPr algn="just"/>
            <a:endParaRPr lang="ru-RU" dirty="0">
              <a:solidFill>
                <a:schemeClr val="tx2">
                  <a:lumMod val="50000"/>
                </a:schemeClr>
              </a:solidFill>
            </a:endParaRPr>
          </a:p>
        </p:txBody>
      </p:sp>
    </p:spTree>
    <p:extLst>
      <p:ext uri="{BB962C8B-B14F-4D97-AF65-F5344CB8AC3E}">
        <p14:creationId xmlns:p14="http://schemas.microsoft.com/office/powerpoint/2010/main" val="1775351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812800"/>
          </a:xfrm>
        </p:spPr>
        <p:txBody>
          <a:bodyPr/>
          <a:lstStyle/>
          <a:p>
            <a:pPr algn="ctr"/>
            <a:r>
              <a:rPr lang="ru-RU" altLang="ru-RU" b="1" dirty="0">
                <a:solidFill>
                  <a:srgbClr val="002060"/>
                </a:solidFill>
                <a:latin typeface="Arial" panose="020B0604020202020204" pitchFamily="34" charset="0"/>
                <a:cs typeface="Arial" panose="020B0604020202020204" pitchFamily="34" charset="0"/>
              </a:rPr>
              <a:t>БАЯНДАМА АЛДЫНДА</a:t>
            </a:r>
            <a:endParaRPr lang="ru-RU" dirty="0">
              <a:solidFill>
                <a:srgbClr val="002060"/>
              </a:solidFill>
            </a:endParaRPr>
          </a:p>
        </p:txBody>
      </p:sp>
      <p:sp>
        <p:nvSpPr>
          <p:cNvPr id="3" name="Объект 2"/>
          <p:cNvSpPr>
            <a:spLocks noGrp="1"/>
          </p:cNvSpPr>
          <p:nvPr>
            <p:ph idx="1"/>
          </p:nvPr>
        </p:nvSpPr>
        <p:spPr>
          <a:xfrm>
            <a:off x="98868" y="1642260"/>
            <a:ext cx="9753600" cy="4267200"/>
          </a:xfrm>
        </p:spPr>
        <p:txBody>
          <a:bodyPr>
            <a:normAutofit fontScale="92500" lnSpcReduction="10000"/>
          </a:bodyPr>
          <a:lstStyle/>
          <a:p>
            <a:pPr algn="just"/>
            <a:r>
              <a:rPr lang="kk-KZ" sz="2800" dirty="0" smtClean="0">
                <a:solidFill>
                  <a:schemeClr val="tx2">
                    <a:lumMod val="50000"/>
                  </a:schemeClr>
                </a:solidFill>
              </a:rPr>
              <a:t>Баяндама жасар алдында проектормен жұмыс істеуді білуіңіз керек және әртүрлі компьютерлер мен жүйелерді қолданғанда пайда болатын техникалық қателіктердің алдын алу керек. Мысалы, сіздің презентацияңыз </a:t>
            </a:r>
            <a:r>
              <a:rPr lang="en-US" sz="2800" dirty="0" smtClean="0">
                <a:solidFill>
                  <a:schemeClr val="tx2">
                    <a:lumMod val="50000"/>
                  </a:schemeClr>
                </a:solidFill>
              </a:rPr>
              <a:t>Macintosh</a:t>
            </a:r>
            <a:r>
              <a:rPr lang="kk-KZ" sz="2800" dirty="0" smtClean="0">
                <a:solidFill>
                  <a:schemeClr val="tx2">
                    <a:lumMod val="50000"/>
                  </a:schemeClr>
                </a:solidFill>
              </a:rPr>
              <a:t>-тан</a:t>
            </a:r>
            <a:r>
              <a:rPr lang="en-US" sz="2800" dirty="0" smtClean="0">
                <a:solidFill>
                  <a:schemeClr val="tx2">
                    <a:lumMod val="50000"/>
                  </a:schemeClr>
                </a:solidFill>
              </a:rPr>
              <a:t> PC</a:t>
            </a:r>
            <a:r>
              <a:rPr lang="kk-KZ" sz="2800" dirty="0" smtClean="0">
                <a:solidFill>
                  <a:schemeClr val="tx2">
                    <a:lumMod val="50000"/>
                  </a:schemeClr>
                </a:solidFill>
              </a:rPr>
              <a:t>-ға (не керісінше) ауыстырылғанда графиктер мен текст шрифтерінің дұрыс ауысуы. Бұндай проблеманы шешу біраз уақыт алады, сол себепті дәл баяндама жасар алдында емес, ертерек тексеріп қойуыңыз керек. Және мүмкін болса өз ноутбугіңізді ала келген дұрыс. Тіпті слайдтарыңыз ашылмай қалған </a:t>
            </a:r>
            <a:r>
              <a:rPr lang="kk-KZ" sz="2800" dirty="0" smtClean="0">
                <a:solidFill>
                  <a:schemeClr val="tx2">
                    <a:lumMod val="50000"/>
                  </a:schemeClr>
                </a:solidFill>
              </a:rPr>
              <a:t>жағдайда </a:t>
            </a:r>
            <a:r>
              <a:rPr lang="kk-KZ" sz="2800" dirty="0" smtClean="0">
                <a:solidFill>
                  <a:schemeClr val="tx2">
                    <a:lumMod val="50000"/>
                  </a:schemeClr>
                </a:solidFill>
              </a:rPr>
              <a:t>да баяндама жасауға дайын болыңыз.</a:t>
            </a:r>
            <a:endParaRPr lang="ru-RU" sz="2800" dirty="0">
              <a:solidFill>
                <a:schemeClr val="tx2">
                  <a:lumMod val="50000"/>
                </a:schemeClr>
              </a:solidFill>
            </a:endParaRPr>
          </a:p>
        </p:txBody>
      </p:sp>
    </p:spTree>
    <p:extLst>
      <p:ext uri="{BB962C8B-B14F-4D97-AF65-F5344CB8AC3E}">
        <p14:creationId xmlns:p14="http://schemas.microsoft.com/office/powerpoint/2010/main" val="1666092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372533" y="1210733"/>
            <a:ext cx="9186334" cy="5096934"/>
          </a:xfrm>
        </p:spPr>
        <p:txBody>
          <a:bodyPr>
            <a:normAutofit lnSpcReduction="10000"/>
          </a:bodyPr>
          <a:lstStyle/>
          <a:p>
            <a:pPr eaLnBrk="1" hangingPunct="1">
              <a:lnSpc>
                <a:spcPct val="80000"/>
              </a:lnSpc>
            </a:pPr>
            <a:endParaRPr lang="ru-RU" altLang="ru-RU" sz="1800" dirty="0">
              <a:solidFill>
                <a:schemeClr val="tx2">
                  <a:lumMod val="50000"/>
                </a:schemeClr>
              </a:solidFill>
            </a:endParaRPr>
          </a:p>
          <a:p>
            <a:pPr eaLnBrk="1" hangingPunct="1">
              <a:lnSpc>
                <a:spcPct val="80000"/>
              </a:lnSpc>
            </a:pPr>
            <a:r>
              <a:rPr lang="ru-RU" altLang="ru-RU" sz="2400" dirty="0" err="1" smtClean="0">
                <a:solidFill>
                  <a:schemeClr val="tx2">
                    <a:lumMod val="50000"/>
                  </a:schemeClr>
                </a:solidFill>
                <a:latin typeface="Arial" panose="020B0604020202020204" pitchFamily="34" charset="0"/>
                <a:cs typeface="Arial" panose="020B0604020202020204" pitchFamily="34" charset="0"/>
              </a:rPr>
              <a:t>Баяндама</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жасағанда</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тыңдармандарға</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қараңыз</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p>
          <a:p>
            <a:pPr eaLnBrk="1" hangingPunct="1">
              <a:lnSpc>
                <a:spcPct val="80000"/>
              </a:lnSpc>
            </a:pPr>
            <a:endParaRPr lang="ru-RU" altLang="ru-RU" sz="2400" dirty="0">
              <a:solidFill>
                <a:schemeClr val="tx2">
                  <a:lumMod val="50000"/>
                </a:schemeClr>
              </a:solidFill>
              <a:latin typeface="Arial" panose="020B0604020202020204" pitchFamily="34" charset="0"/>
              <a:cs typeface="Arial" panose="020B0604020202020204" pitchFamily="34" charset="0"/>
            </a:endParaRPr>
          </a:p>
          <a:p>
            <a:pPr eaLnBrk="1" hangingPunct="1">
              <a:lnSpc>
                <a:spcPct val="80000"/>
              </a:lnSpc>
            </a:pPr>
            <a:r>
              <a:rPr lang="ru-RU" altLang="ru-RU" sz="2400" dirty="0" err="1" smtClean="0">
                <a:solidFill>
                  <a:schemeClr val="tx2">
                    <a:lumMod val="50000"/>
                  </a:schemeClr>
                </a:solidFill>
                <a:latin typeface="Arial" panose="020B0604020202020204" pitchFamily="34" charset="0"/>
                <a:cs typeface="Arial" panose="020B0604020202020204" pitchFamily="34" charset="0"/>
              </a:rPr>
              <a:t>Асықпай</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анық</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және</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нақты</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айтыңыз</a:t>
            </a:r>
            <a:endParaRPr lang="ru-RU" altLang="ru-RU" sz="2400" dirty="0" smtClean="0">
              <a:solidFill>
                <a:schemeClr val="tx2">
                  <a:lumMod val="50000"/>
                </a:schemeClr>
              </a:solidFill>
              <a:latin typeface="Arial" panose="020B0604020202020204" pitchFamily="34" charset="0"/>
              <a:cs typeface="Arial" panose="020B0604020202020204" pitchFamily="34" charset="0"/>
            </a:endParaRPr>
          </a:p>
          <a:p>
            <a:pPr eaLnBrk="1" hangingPunct="1">
              <a:lnSpc>
                <a:spcPct val="80000"/>
              </a:lnSpc>
            </a:pPr>
            <a:endParaRPr lang="ru-RU" altLang="ru-RU" sz="2400" dirty="0">
              <a:solidFill>
                <a:schemeClr val="tx2">
                  <a:lumMod val="50000"/>
                </a:schemeClr>
              </a:solidFill>
              <a:latin typeface="Arial" panose="020B0604020202020204" pitchFamily="34" charset="0"/>
              <a:cs typeface="Arial" panose="020B0604020202020204" pitchFamily="34" charset="0"/>
            </a:endParaRPr>
          </a:p>
          <a:p>
            <a:pPr eaLnBrk="1" hangingPunct="1">
              <a:lnSpc>
                <a:spcPct val="80000"/>
              </a:lnSpc>
            </a:pPr>
            <a:r>
              <a:rPr lang="ru-RU" altLang="ru-RU" sz="2400" dirty="0" err="1" smtClean="0">
                <a:solidFill>
                  <a:schemeClr val="tx2">
                    <a:lumMod val="50000"/>
                  </a:schemeClr>
                </a:solidFill>
                <a:latin typeface="Arial" panose="020B0604020202020204" pitchFamily="34" charset="0"/>
                <a:cs typeface="Arial" panose="020B0604020202020204" pitchFamily="34" charset="0"/>
              </a:rPr>
              <a:t>Іс-әрекетіңізді</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бақылаңыз</a:t>
            </a:r>
            <a:endParaRPr lang="en-US" altLang="ru-RU" sz="2400" dirty="0">
              <a:solidFill>
                <a:schemeClr val="tx2">
                  <a:lumMod val="50000"/>
                </a:schemeClr>
              </a:solidFill>
              <a:latin typeface="Arial" panose="020B0604020202020204" pitchFamily="34" charset="0"/>
              <a:cs typeface="Arial" panose="020B0604020202020204" pitchFamily="34" charset="0"/>
            </a:endParaRPr>
          </a:p>
          <a:p>
            <a:pPr eaLnBrk="1" hangingPunct="1">
              <a:lnSpc>
                <a:spcPct val="80000"/>
              </a:lnSpc>
            </a:pPr>
            <a:endParaRPr lang="ru-RU" altLang="ru-RU" sz="2400" dirty="0">
              <a:solidFill>
                <a:schemeClr val="tx2">
                  <a:lumMod val="50000"/>
                </a:schemeClr>
              </a:solidFill>
              <a:latin typeface="Arial" panose="020B0604020202020204" pitchFamily="34" charset="0"/>
              <a:cs typeface="Arial" panose="020B0604020202020204" pitchFamily="34" charset="0"/>
            </a:endParaRPr>
          </a:p>
          <a:p>
            <a:pPr eaLnBrk="1" hangingPunct="1">
              <a:lnSpc>
                <a:spcPct val="80000"/>
              </a:lnSpc>
            </a:pPr>
            <a:r>
              <a:rPr lang="ru-RU" altLang="ru-RU" sz="2400" dirty="0" err="1" smtClean="0">
                <a:solidFill>
                  <a:schemeClr val="tx2">
                    <a:lumMod val="50000"/>
                  </a:schemeClr>
                </a:solidFill>
                <a:latin typeface="Arial" panose="020B0604020202020204" pitchFamily="34" charset="0"/>
                <a:cs typeface="Arial" panose="020B0604020202020204" pitchFamily="34" charset="0"/>
              </a:rPr>
              <a:t>Сұрақтарға</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қатты</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нақты</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жауап</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беріңіз</a:t>
            </a:r>
            <a:endParaRPr lang="en-US" altLang="ru-RU" sz="2400" dirty="0">
              <a:solidFill>
                <a:schemeClr val="tx2">
                  <a:lumMod val="50000"/>
                </a:schemeClr>
              </a:solidFill>
              <a:latin typeface="Arial" panose="020B0604020202020204" pitchFamily="34" charset="0"/>
              <a:cs typeface="Arial" panose="020B0604020202020204" pitchFamily="34" charset="0"/>
            </a:endParaRPr>
          </a:p>
          <a:p>
            <a:pPr eaLnBrk="1" hangingPunct="1">
              <a:lnSpc>
                <a:spcPct val="80000"/>
              </a:lnSpc>
            </a:pPr>
            <a:endParaRPr lang="ru-RU" altLang="ru-RU" sz="2400" dirty="0">
              <a:solidFill>
                <a:schemeClr val="tx2">
                  <a:lumMod val="50000"/>
                </a:schemeClr>
              </a:solidFill>
              <a:latin typeface="Arial" panose="020B0604020202020204" pitchFamily="34" charset="0"/>
              <a:cs typeface="Arial" panose="020B0604020202020204" pitchFamily="34" charset="0"/>
            </a:endParaRPr>
          </a:p>
          <a:p>
            <a:pPr eaLnBrk="1" hangingPunct="1">
              <a:lnSpc>
                <a:spcPct val="80000"/>
              </a:lnSpc>
            </a:pPr>
            <a:r>
              <a:rPr lang="ru-RU" altLang="ru-RU" sz="2400" dirty="0" err="1" smtClean="0">
                <a:solidFill>
                  <a:schemeClr val="tx2">
                    <a:lumMod val="50000"/>
                  </a:schemeClr>
                </a:solidFill>
                <a:latin typeface="Arial" panose="020B0604020202020204" pitchFamily="34" charset="0"/>
                <a:cs typeface="Arial" panose="020B0604020202020204" pitchFamily="34" charset="0"/>
              </a:rPr>
              <a:t>Бір</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адаммен</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ұзақ</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дискуссияға</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түспеңіз</a:t>
            </a:r>
            <a:endParaRPr lang="en-US" altLang="ru-RU" sz="2400" dirty="0">
              <a:solidFill>
                <a:schemeClr val="tx2">
                  <a:lumMod val="50000"/>
                </a:schemeClr>
              </a:solidFill>
              <a:latin typeface="Arial" panose="020B0604020202020204" pitchFamily="34" charset="0"/>
              <a:cs typeface="Arial" panose="020B0604020202020204" pitchFamily="34" charset="0"/>
            </a:endParaRPr>
          </a:p>
          <a:p>
            <a:pPr eaLnBrk="1" hangingPunct="1">
              <a:lnSpc>
                <a:spcPct val="80000"/>
              </a:lnSpc>
            </a:pPr>
            <a:endParaRPr lang="ru-RU" altLang="ru-RU" sz="2400" dirty="0">
              <a:solidFill>
                <a:schemeClr val="tx2">
                  <a:lumMod val="50000"/>
                </a:schemeClr>
              </a:solidFill>
              <a:latin typeface="Arial" panose="020B0604020202020204" pitchFamily="34" charset="0"/>
              <a:cs typeface="Arial" panose="020B0604020202020204" pitchFamily="34" charset="0"/>
            </a:endParaRPr>
          </a:p>
          <a:p>
            <a:pPr eaLnBrk="1" hangingPunct="1">
              <a:lnSpc>
                <a:spcPct val="80000"/>
              </a:lnSpc>
            </a:pPr>
            <a:r>
              <a:rPr lang="ru-RU" altLang="ru-RU" sz="2400" dirty="0" err="1" smtClean="0">
                <a:solidFill>
                  <a:schemeClr val="tx2">
                    <a:lumMod val="50000"/>
                  </a:schemeClr>
                </a:solidFill>
                <a:latin typeface="Arial" panose="020B0604020202020204" pitchFamily="34" charset="0"/>
                <a:cs typeface="Arial" panose="020B0604020202020204" pitchFamily="34" charset="0"/>
              </a:rPr>
              <a:t>Егер</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сұраққа</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жауап</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бере</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алмасаңыз</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солай</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айтыңыз</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endParaRPr lang="en-US" altLang="ru-RU" sz="2400" dirty="0">
              <a:solidFill>
                <a:schemeClr val="tx2">
                  <a:lumMod val="50000"/>
                </a:schemeClr>
              </a:solidFill>
              <a:latin typeface="Arial" panose="020B0604020202020204" pitchFamily="34" charset="0"/>
              <a:cs typeface="Arial" panose="020B0604020202020204" pitchFamily="34" charset="0"/>
            </a:endParaRPr>
          </a:p>
          <a:p>
            <a:pPr eaLnBrk="1" hangingPunct="1">
              <a:lnSpc>
                <a:spcPct val="80000"/>
              </a:lnSpc>
              <a:buFontTx/>
              <a:buNone/>
            </a:pPr>
            <a:r>
              <a:rPr lang="ru-RU" altLang="ru-RU" sz="1800" dirty="0">
                <a:solidFill>
                  <a:schemeClr val="tx2">
                    <a:lumMod val="50000"/>
                  </a:schemeClr>
                </a:solidFill>
              </a:rPr>
              <a:t> </a:t>
            </a:r>
          </a:p>
        </p:txBody>
      </p:sp>
      <p:sp>
        <p:nvSpPr>
          <p:cNvPr id="7172" name="Rectangle 4"/>
          <p:cNvSpPr>
            <a:spLocks noChangeArrowheads="1"/>
          </p:cNvSpPr>
          <p:nvPr/>
        </p:nvSpPr>
        <p:spPr bwMode="auto">
          <a:xfrm>
            <a:off x="850900" y="118533"/>
            <a:ext cx="82296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ru-RU" altLang="ru-RU" sz="3600" b="1" dirty="0" smtClean="0">
                <a:solidFill>
                  <a:srgbClr val="002060"/>
                </a:solidFill>
              </a:rPr>
              <a:t>БАЯНДАМА</a:t>
            </a:r>
            <a:r>
              <a:rPr lang="en-US" altLang="ru-RU" sz="3600" b="1" dirty="0" smtClean="0">
                <a:solidFill>
                  <a:srgbClr val="002060"/>
                </a:solidFill>
              </a:rPr>
              <a:t> </a:t>
            </a:r>
            <a:r>
              <a:rPr lang="kk-KZ" altLang="ru-RU" sz="3600" b="1" dirty="0" smtClean="0">
                <a:solidFill>
                  <a:srgbClr val="002060"/>
                </a:solidFill>
              </a:rPr>
              <a:t>КЕЗІНДЕ</a:t>
            </a:r>
            <a:endParaRPr lang="ru-RU" altLang="ru-RU" sz="3600" b="1" dirty="0">
              <a:solidFill>
                <a:srgbClr val="002060"/>
              </a:solidFill>
            </a:endParaRPr>
          </a:p>
        </p:txBody>
      </p:sp>
    </p:spTree>
    <p:extLst>
      <p:ext uri="{BB962C8B-B14F-4D97-AF65-F5344CB8AC3E}">
        <p14:creationId xmlns:p14="http://schemas.microsoft.com/office/powerpoint/2010/main" val="223086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169333"/>
            <a:ext cx="8596668" cy="956734"/>
          </a:xfrm>
        </p:spPr>
        <p:txBody>
          <a:bodyPr>
            <a:normAutofit fontScale="90000"/>
          </a:bodyPr>
          <a:lstStyle/>
          <a:p>
            <a:pPr algn="ctr"/>
            <a:r>
              <a:rPr lang="ru-RU" altLang="ru-RU" sz="4000" b="1" dirty="0" smtClean="0">
                <a:solidFill>
                  <a:srgbClr val="002060"/>
                </a:solidFill>
                <a:latin typeface="Arial" panose="020B0604020202020204" pitchFamily="34" charset="0"/>
                <a:cs typeface="Arial" panose="020B0604020202020204" pitchFamily="34" charset="0"/>
              </a:rPr>
              <a:t>БАЯНДАМА</a:t>
            </a:r>
            <a:r>
              <a:rPr lang="ru-RU" altLang="ru-RU" b="1" dirty="0">
                <a:solidFill>
                  <a:schemeClr val="hlink"/>
                </a:solidFill>
              </a:rPr>
              <a:t/>
            </a:r>
            <a:br>
              <a:rPr lang="ru-RU" altLang="ru-RU" b="1" dirty="0">
                <a:solidFill>
                  <a:schemeClr val="hlink"/>
                </a:solidFill>
              </a:rPr>
            </a:br>
            <a:r>
              <a:rPr lang="ru-RU" altLang="ru-RU" b="1" dirty="0">
                <a:solidFill>
                  <a:schemeClr val="hlink"/>
                </a:solidFill>
              </a:rPr>
              <a:t/>
            </a:r>
            <a:br>
              <a:rPr lang="ru-RU" altLang="ru-RU" b="1" dirty="0">
                <a:solidFill>
                  <a:schemeClr val="hlink"/>
                </a:solidFill>
              </a:rPr>
            </a:br>
            <a:endParaRPr lang="ru-RU" dirty="0"/>
          </a:p>
        </p:txBody>
      </p:sp>
      <p:sp>
        <p:nvSpPr>
          <p:cNvPr id="3" name="Объект 2"/>
          <p:cNvSpPr>
            <a:spLocks noGrp="1"/>
          </p:cNvSpPr>
          <p:nvPr>
            <p:ph idx="1"/>
          </p:nvPr>
        </p:nvSpPr>
        <p:spPr>
          <a:xfrm>
            <a:off x="677334" y="1126067"/>
            <a:ext cx="8678333" cy="5095345"/>
          </a:xfrm>
        </p:spPr>
        <p:txBody>
          <a:bodyPr>
            <a:noAutofit/>
          </a:bodyPr>
          <a:lstStyle/>
          <a:p>
            <a:pPr algn="just"/>
            <a:r>
              <a:rPr lang="kk-KZ" sz="2400" dirty="0" smtClean="0">
                <a:solidFill>
                  <a:schemeClr val="tx2">
                    <a:lumMod val="50000"/>
                  </a:schemeClr>
                </a:solidFill>
                <a:latin typeface="Arial" panose="020B0604020202020204" pitchFamily="34" charset="0"/>
                <a:cs typeface="Arial" panose="020B0604020202020204" pitchFamily="34" charset="0"/>
              </a:rPr>
              <a:t>Егер </a:t>
            </a:r>
            <a:r>
              <a:rPr lang="kk-KZ" sz="2400" dirty="0" smtClean="0">
                <a:solidFill>
                  <a:schemeClr val="tx2">
                    <a:lumMod val="50000"/>
                  </a:schemeClr>
                </a:solidFill>
                <a:latin typeface="Arial" panose="020B0604020202020204" pitchFamily="34" charset="0"/>
                <a:cs typeface="Arial" panose="020B0604020202020204" pitchFamily="34" charset="0"/>
              </a:rPr>
              <a:t>баяндаманы өзіңіз жетік білмейтін шет тілде жасайтын болсаңыз, онда сол тілдің адамына (</a:t>
            </a:r>
            <a:r>
              <a:rPr lang="en-US" sz="2400" b="1" dirty="0" smtClean="0">
                <a:solidFill>
                  <a:schemeClr val="tx2">
                    <a:lumMod val="50000"/>
                  </a:schemeClr>
                </a:solidFill>
                <a:latin typeface="Arial" panose="020B0604020202020204" pitchFamily="34" charset="0"/>
                <a:cs typeface="Arial" panose="020B0604020202020204" pitchFamily="34" charset="0"/>
              </a:rPr>
              <a:t>native speaker</a:t>
            </a:r>
            <a:r>
              <a:rPr lang="kk-KZ" sz="2400" b="1" dirty="0" smtClean="0">
                <a:solidFill>
                  <a:schemeClr val="tx2">
                    <a:lumMod val="50000"/>
                  </a:schemeClr>
                </a:solidFill>
                <a:latin typeface="Arial" panose="020B0604020202020204" pitchFamily="34" charset="0"/>
                <a:cs typeface="Arial" panose="020B0604020202020204" pitchFamily="34" charset="0"/>
              </a:rPr>
              <a:t>) </a:t>
            </a:r>
            <a:r>
              <a:rPr lang="kk-KZ" sz="2400" dirty="0" smtClean="0">
                <a:solidFill>
                  <a:schemeClr val="tx2">
                    <a:lumMod val="50000"/>
                  </a:schemeClr>
                </a:solidFill>
                <a:latin typeface="Arial" panose="020B0604020202020204" pitchFamily="34" charset="0"/>
                <a:cs typeface="Arial" panose="020B0604020202020204" pitchFamily="34" charset="0"/>
              </a:rPr>
              <a:t>баяндамаңызды тыңдатып, қателеріңізді жөндеп алыңыз</a:t>
            </a:r>
            <a:r>
              <a:rPr lang="kk-KZ" sz="2400" dirty="0" smtClean="0">
                <a:solidFill>
                  <a:schemeClr val="tx2">
                    <a:lumMod val="50000"/>
                  </a:schemeClr>
                </a:solidFill>
                <a:latin typeface="Arial" panose="020B0604020202020204" pitchFamily="34" charset="0"/>
                <a:cs typeface="Arial" panose="020B0604020202020204" pitchFamily="34" charset="0"/>
              </a:rPr>
              <a:t>.</a:t>
            </a:r>
          </a:p>
          <a:p>
            <a:pPr marL="0" indent="0" algn="just">
              <a:buNone/>
            </a:pPr>
            <a:endParaRPr lang="kk-KZ" sz="2400" dirty="0" smtClean="0">
              <a:solidFill>
                <a:schemeClr val="tx2">
                  <a:lumMod val="50000"/>
                </a:schemeClr>
              </a:solidFill>
              <a:latin typeface="Arial" panose="020B0604020202020204" pitchFamily="34" charset="0"/>
              <a:cs typeface="Arial" panose="020B0604020202020204" pitchFamily="34" charset="0"/>
            </a:endParaRPr>
          </a:p>
          <a:p>
            <a:pPr algn="just"/>
            <a:r>
              <a:rPr lang="kk-KZ" sz="2400" dirty="0" smtClean="0">
                <a:solidFill>
                  <a:schemeClr val="tx2">
                    <a:lumMod val="50000"/>
                  </a:schemeClr>
                </a:solidFill>
                <a:latin typeface="Arial" panose="020B0604020202020204" pitchFamily="34" charset="0"/>
                <a:cs typeface="Arial" panose="020B0604020202020204" pitchFamily="34" charset="0"/>
              </a:rPr>
              <a:t>10 минуттық Баяндама</a:t>
            </a:r>
            <a:r>
              <a:rPr lang="kk-KZ" sz="2400" b="1" dirty="0" smtClean="0">
                <a:solidFill>
                  <a:schemeClr val="tx2">
                    <a:lumMod val="50000"/>
                  </a:schemeClr>
                </a:solidFill>
                <a:latin typeface="Arial" panose="020B0604020202020204" pitchFamily="34" charset="0"/>
                <a:cs typeface="Arial" panose="020B0604020202020204" pitchFamily="34" charset="0"/>
              </a:rPr>
              <a:t> </a:t>
            </a:r>
            <a:r>
              <a:rPr lang="kk-KZ" sz="2400" dirty="0" smtClean="0">
                <a:solidFill>
                  <a:schemeClr val="tx2">
                    <a:lumMod val="50000"/>
                  </a:schemeClr>
                </a:solidFill>
                <a:latin typeface="Arial" panose="020B0604020202020204" pitchFamily="34" charset="0"/>
                <a:cs typeface="Arial" panose="020B0604020202020204" pitchFamily="34" charset="0"/>
              </a:rPr>
              <a:t>не 1 сағаттық семинар бола ма</a:t>
            </a:r>
            <a:r>
              <a:rPr lang="en-US" sz="2400" dirty="0" smtClean="0">
                <a:solidFill>
                  <a:schemeClr val="tx2">
                    <a:lumMod val="50000"/>
                  </a:schemeClr>
                </a:solidFill>
                <a:latin typeface="Arial" panose="020B0604020202020204" pitchFamily="34" charset="0"/>
                <a:cs typeface="Arial" panose="020B0604020202020204" pitchFamily="34" charset="0"/>
              </a:rPr>
              <a:t> </a:t>
            </a:r>
            <a:r>
              <a:rPr lang="kk-KZ" sz="2400" dirty="0" smtClean="0">
                <a:solidFill>
                  <a:schemeClr val="tx2">
                    <a:lumMod val="50000"/>
                  </a:schemeClr>
                </a:solidFill>
                <a:latin typeface="Arial" panose="020B0604020202020204" pitchFamily="34" charset="0"/>
                <a:cs typeface="Arial" panose="020B0604020202020204" pitchFamily="34" charset="0"/>
              </a:rPr>
              <a:t>жалпы форматты (кіріспе, нәтиже, талдау, қорытынды</a:t>
            </a:r>
            <a:r>
              <a:rPr lang="kk-KZ" sz="2400" dirty="0" smtClean="0">
                <a:solidFill>
                  <a:schemeClr val="tx2">
                    <a:lumMod val="50000"/>
                  </a:schemeClr>
                </a:solidFill>
                <a:latin typeface="Arial" panose="020B0604020202020204" pitchFamily="34" charset="0"/>
                <a:cs typeface="Arial" panose="020B0604020202020204" pitchFamily="34" charset="0"/>
              </a:rPr>
              <a:t>) сақтау </a:t>
            </a:r>
            <a:r>
              <a:rPr lang="kk-KZ" sz="2400" dirty="0" smtClean="0">
                <a:solidFill>
                  <a:schemeClr val="tx2">
                    <a:lumMod val="50000"/>
                  </a:schemeClr>
                </a:solidFill>
                <a:latin typeface="Arial" panose="020B0604020202020204" pitchFamily="34" charset="0"/>
                <a:cs typeface="Arial" panose="020B0604020202020204" pitchFamily="34" charset="0"/>
              </a:rPr>
              <a:t>керек. Аудиторияға байланысты бірнеше кіріспе слайдттар дайындап қойыңыз.</a:t>
            </a:r>
            <a:r>
              <a:rPr lang="en-US" sz="2400" dirty="0" smtClean="0">
                <a:solidFill>
                  <a:schemeClr val="tx2">
                    <a:lumMod val="50000"/>
                  </a:schemeClr>
                </a:solidFill>
                <a:latin typeface="Arial" panose="020B0604020202020204" pitchFamily="34" charset="0"/>
                <a:cs typeface="Arial" panose="020B0604020202020204" pitchFamily="34" charset="0"/>
              </a:rPr>
              <a:t> </a:t>
            </a:r>
            <a:r>
              <a:rPr lang="kk-KZ" sz="2400" dirty="0" smtClean="0">
                <a:solidFill>
                  <a:schemeClr val="tx2">
                    <a:lumMod val="50000"/>
                  </a:schemeClr>
                </a:solidFill>
                <a:latin typeface="Arial" panose="020B0604020202020204" pitchFamily="34" charset="0"/>
                <a:cs typeface="Arial" panose="020B0604020202020204" pitchFamily="34" charset="0"/>
              </a:rPr>
              <a:t>Егер аудитория сіздің салаңыз бойынша маман болмаса, онда көбірек жалпылама ақпарат беруге тырысыңыз. Осыған мән бермеуі салдарынан көптеген баяндамашылар өз аудиториясын алғашқы минутта – ақ жоғалтып алады. </a:t>
            </a:r>
            <a:endParaRPr lang="ru-RU" sz="240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6883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237066"/>
            <a:ext cx="8596668" cy="651933"/>
          </a:xfrm>
        </p:spPr>
        <p:txBody>
          <a:bodyPr/>
          <a:lstStyle/>
          <a:p>
            <a:pPr algn="ctr"/>
            <a:r>
              <a:rPr lang="kk-KZ" b="1" dirty="0" smtClean="0">
                <a:solidFill>
                  <a:srgbClr val="002060"/>
                </a:solidFill>
                <a:latin typeface="Arial" panose="020B0604020202020204" pitchFamily="34" charset="0"/>
                <a:cs typeface="Arial" panose="020B0604020202020204" pitchFamily="34" charset="0"/>
              </a:rPr>
              <a:t>БАЯНДАМА ҚҰРЫЛЫМЫ</a:t>
            </a:r>
            <a:endParaRPr lang="ru-RU" b="1" dirty="0">
              <a:solidFill>
                <a:srgbClr val="002060"/>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270933" y="1092201"/>
            <a:ext cx="9338733" cy="4949162"/>
          </a:xfrm>
        </p:spPr>
        <p:txBody>
          <a:bodyPr>
            <a:normAutofit/>
          </a:bodyPr>
          <a:lstStyle/>
          <a:p>
            <a:pPr>
              <a:spcAft>
                <a:spcPts val="1200"/>
              </a:spcAft>
            </a:pPr>
            <a:r>
              <a:rPr lang="kk-KZ" sz="2400" dirty="0" smtClean="0">
                <a:solidFill>
                  <a:schemeClr val="tx2">
                    <a:lumMod val="50000"/>
                  </a:schemeClr>
                </a:solidFill>
                <a:latin typeface="Arial" panose="020B0604020202020204" pitchFamily="34" charset="0"/>
                <a:cs typeface="Arial" panose="020B0604020202020204" pitchFamily="34" charset="0"/>
              </a:rPr>
              <a:t>Тақырып жазылатын слайд </a:t>
            </a:r>
            <a:r>
              <a:rPr lang="en-US" sz="2400" dirty="0" smtClean="0">
                <a:solidFill>
                  <a:schemeClr val="tx2">
                    <a:lumMod val="50000"/>
                  </a:schemeClr>
                </a:solidFill>
                <a:latin typeface="Arial" panose="020B0604020202020204" pitchFamily="34" charset="0"/>
                <a:cs typeface="Arial" panose="020B0604020202020204" pitchFamily="34" charset="0"/>
              </a:rPr>
              <a:t>(Title slide)</a:t>
            </a:r>
          </a:p>
          <a:p>
            <a:pPr>
              <a:spcAft>
                <a:spcPts val="1200"/>
              </a:spcAft>
            </a:pPr>
            <a:r>
              <a:rPr lang="en-US" sz="2400" dirty="0" smtClean="0">
                <a:solidFill>
                  <a:schemeClr val="tx2">
                    <a:lumMod val="50000"/>
                  </a:schemeClr>
                </a:solidFill>
                <a:latin typeface="Arial" panose="020B0604020202020204" pitchFamily="34" charset="0"/>
                <a:cs typeface="Arial" panose="020B0604020202020204" pitchFamily="34" charset="0"/>
              </a:rPr>
              <a:t>1</a:t>
            </a:r>
            <a:r>
              <a:rPr lang="kk-KZ" sz="2400" dirty="0" smtClean="0">
                <a:solidFill>
                  <a:schemeClr val="tx2">
                    <a:lumMod val="50000"/>
                  </a:schemeClr>
                </a:solidFill>
                <a:latin typeface="Arial" panose="020B0604020202020204" pitchFamily="34" charset="0"/>
                <a:cs typeface="Arial" panose="020B0604020202020204" pitchFamily="34" charset="0"/>
              </a:rPr>
              <a:t>ші слайд: Баяндамаға шолу</a:t>
            </a:r>
          </a:p>
          <a:p>
            <a:pPr>
              <a:spcAft>
                <a:spcPts val="1200"/>
              </a:spcAft>
            </a:pPr>
            <a:r>
              <a:rPr lang="kk-KZ" sz="2400" dirty="0" smtClean="0">
                <a:solidFill>
                  <a:schemeClr val="tx2">
                    <a:lumMod val="50000"/>
                  </a:schemeClr>
                </a:solidFill>
                <a:latin typeface="Arial" panose="020B0604020202020204" pitchFamily="34" charset="0"/>
                <a:cs typeface="Arial" panose="020B0604020202020204" pitchFamily="34" charset="0"/>
              </a:rPr>
              <a:t>2ші слайд: Кіріспе</a:t>
            </a:r>
            <a:endParaRPr lang="en-US" sz="2400" dirty="0" smtClean="0">
              <a:solidFill>
                <a:schemeClr val="tx2">
                  <a:lumMod val="50000"/>
                </a:schemeClr>
              </a:solidFill>
              <a:latin typeface="Arial" panose="020B0604020202020204" pitchFamily="34" charset="0"/>
              <a:cs typeface="Arial" panose="020B0604020202020204" pitchFamily="34" charset="0"/>
            </a:endParaRPr>
          </a:p>
          <a:p>
            <a:pPr>
              <a:spcAft>
                <a:spcPts val="1200"/>
              </a:spcAft>
            </a:pPr>
            <a:r>
              <a:rPr lang="kk-KZ" sz="2400" dirty="0" smtClean="0">
                <a:solidFill>
                  <a:schemeClr val="tx2">
                    <a:lumMod val="50000"/>
                  </a:schemeClr>
                </a:solidFill>
                <a:latin typeface="Arial" panose="020B0604020202020204" pitchFamily="34" charset="0"/>
                <a:cs typeface="Arial" panose="020B0604020202020204" pitchFamily="34" charset="0"/>
              </a:rPr>
              <a:t>Келесі слайдтар: Нені зерттедіңіз, қалай зерттедіңіз? Нәтижелеріңізді көрсетіңіз.</a:t>
            </a:r>
          </a:p>
          <a:p>
            <a:pPr>
              <a:spcAft>
                <a:spcPts val="1200"/>
              </a:spcAft>
            </a:pPr>
            <a:r>
              <a:rPr lang="kk-KZ" sz="2400" dirty="0" smtClean="0">
                <a:solidFill>
                  <a:schemeClr val="tx2">
                    <a:lumMod val="50000"/>
                  </a:schemeClr>
                </a:solidFill>
                <a:latin typeface="Arial" panose="020B0604020202020204" pitchFamily="34" charset="0"/>
                <a:cs typeface="Arial" panose="020B0604020202020204" pitchFamily="34" charset="0"/>
              </a:rPr>
              <a:t>Соңғы слайд: Қорытынды және алынған негізгі нәтижелер</a:t>
            </a:r>
          </a:p>
          <a:p>
            <a:pPr>
              <a:spcAft>
                <a:spcPts val="1200"/>
              </a:spcAft>
            </a:pPr>
            <a:r>
              <a:rPr lang="kk-KZ" sz="2400" dirty="0" smtClean="0">
                <a:solidFill>
                  <a:schemeClr val="tx2">
                    <a:lumMod val="50000"/>
                  </a:schemeClr>
                </a:solidFill>
                <a:latin typeface="Arial" panose="020B0604020202020204" pitchFamily="34" charset="0"/>
                <a:cs typeface="Arial" panose="020B0604020202020204" pitchFamily="34" charset="0"/>
              </a:rPr>
              <a:t>Қосымша слайд: Өзіңізбен бірге жұмыс жасаған не қолдау көрсеткен кісілерге алғыс білдіру</a:t>
            </a:r>
            <a:r>
              <a:rPr lang="kk-KZ" sz="2400" dirty="0" smtClean="0">
                <a:solidFill>
                  <a:schemeClr val="tx2">
                    <a:lumMod val="50000"/>
                  </a:schemeClr>
                </a:solidFill>
                <a:latin typeface="Arial" panose="020B0604020202020204" pitchFamily="34" charset="0"/>
                <a:cs typeface="Arial" panose="020B0604020202020204" pitchFamily="34" charset="0"/>
              </a:rPr>
              <a:t>.</a:t>
            </a:r>
          </a:p>
          <a:p>
            <a:endParaRPr lang="kk-KZ" dirty="0">
              <a:solidFill>
                <a:schemeClr val="tx2">
                  <a:lumMod val="50000"/>
                </a:schemeClr>
              </a:solidFill>
            </a:endParaRPr>
          </a:p>
          <a:p>
            <a:endParaRPr lang="ru-RU" dirty="0">
              <a:solidFill>
                <a:schemeClr val="tx2">
                  <a:lumMod val="50000"/>
                </a:schemeClr>
              </a:solidFill>
            </a:endParaRPr>
          </a:p>
        </p:txBody>
      </p:sp>
    </p:spTree>
    <p:extLst>
      <p:ext uri="{BB962C8B-B14F-4D97-AF65-F5344CB8AC3E}">
        <p14:creationId xmlns:p14="http://schemas.microsoft.com/office/powerpoint/2010/main" val="1311217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982133" y="76201"/>
            <a:ext cx="5528734" cy="715963"/>
          </a:xfrm>
        </p:spPr>
        <p:txBody>
          <a:bodyPr>
            <a:normAutofit/>
          </a:bodyPr>
          <a:lstStyle/>
          <a:p>
            <a:pPr eaLnBrk="1" hangingPunct="1"/>
            <a:r>
              <a:rPr lang="ru-RU" altLang="ru-RU" b="1" dirty="0" smtClean="0">
                <a:solidFill>
                  <a:srgbClr val="002060"/>
                </a:solidFill>
                <a:latin typeface="Arial" panose="020B0604020202020204" pitchFamily="34" charset="0"/>
                <a:cs typeface="Arial" panose="020B0604020202020204" pitchFamily="34" charset="0"/>
              </a:rPr>
              <a:t>ТИТУЛЬНЫЙ СЛАЙД</a:t>
            </a:r>
            <a:endParaRPr lang="ru-RU" altLang="ru-RU" b="1" dirty="0">
              <a:solidFill>
                <a:srgbClr val="002060"/>
              </a:solidFill>
              <a:latin typeface="Arial" panose="020B0604020202020204" pitchFamily="34" charset="0"/>
              <a:cs typeface="Arial" panose="020B0604020202020204" pitchFamily="34" charset="0"/>
            </a:endParaRPr>
          </a:p>
        </p:txBody>
      </p:sp>
      <p:sp>
        <p:nvSpPr>
          <p:cNvPr id="9219" name="Rectangle 3"/>
          <p:cNvSpPr>
            <a:spLocks noGrp="1" noChangeArrowheads="1"/>
          </p:cNvSpPr>
          <p:nvPr>
            <p:ph idx="1"/>
          </p:nvPr>
        </p:nvSpPr>
        <p:spPr>
          <a:xfrm>
            <a:off x="313267" y="1066801"/>
            <a:ext cx="5952066" cy="4525963"/>
          </a:xfrm>
        </p:spPr>
        <p:txBody>
          <a:bodyPr>
            <a:noAutofit/>
          </a:bodyPr>
          <a:lstStyle/>
          <a:p>
            <a:pPr algn="just" eaLnBrk="1" hangingPunct="1">
              <a:buFont typeface="Wingdings" panose="05000000000000000000" pitchFamily="2" charset="2"/>
              <a:buChar char="Ø"/>
            </a:pPr>
            <a:r>
              <a:rPr lang="ru-RU" altLang="ru-RU" sz="2400" dirty="0" err="1" smtClean="0">
                <a:solidFill>
                  <a:schemeClr val="tx2">
                    <a:lumMod val="50000"/>
                  </a:schemeClr>
                </a:solidFill>
                <a:latin typeface="Arial" panose="020B0604020202020204" pitchFamily="34" charset="0"/>
                <a:cs typeface="Arial" panose="020B0604020202020204" pitchFamily="34" charset="0"/>
              </a:rPr>
              <a:t>Жұмыстың</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аты</a:t>
            </a:r>
            <a:endParaRPr lang="ru-RU" altLang="ru-RU" sz="2400" dirty="0">
              <a:solidFill>
                <a:schemeClr val="tx2">
                  <a:lumMod val="50000"/>
                </a:schemeClr>
              </a:solidFill>
              <a:latin typeface="Arial" panose="020B0604020202020204" pitchFamily="34" charset="0"/>
              <a:cs typeface="Arial" panose="020B0604020202020204" pitchFamily="34" charset="0"/>
            </a:endParaRPr>
          </a:p>
          <a:p>
            <a:pPr algn="just" eaLnBrk="1" hangingPunct="1">
              <a:buFont typeface="Wingdings" panose="05000000000000000000" pitchFamily="2" charset="2"/>
              <a:buChar char="Ø"/>
            </a:pPr>
            <a:r>
              <a:rPr lang="ru-RU" altLang="ru-RU" sz="2400" dirty="0" err="1" smtClean="0">
                <a:solidFill>
                  <a:schemeClr val="tx2">
                    <a:lumMod val="50000"/>
                  </a:schemeClr>
                </a:solidFill>
                <a:latin typeface="Arial" panose="020B0604020202020204" pitchFamily="34" charset="0"/>
                <a:cs typeface="Arial" panose="020B0604020202020204" pitchFamily="34" charset="0"/>
              </a:rPr>
              <a:t>Авторлар</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аты-жөні</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ғылыми</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дәрежесі</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көрсетіледі</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Егер</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авторлар</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бірнеше</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болса</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баяндамашы</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аты-жөнінің</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астын</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сызып</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қою</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керек</a:t>
            </a:r>
            <a:endParaRPr lang="ru-RU" altLang="ru-RU" sz="2400" dirty="0" smtClean="0">
              <a:solidFill>
                <a:schemeClr val="tx2">
                  <a:lumMod val="50000"/>
                </a:schemeClr>
              </a:solidFill>
              <a:latin typeface="Arial" panose="020B0604020202020204" pitchFamily="34" charset="0"/>
              <a:cs typeface="Arial" panose="020B0604020202020204" pitchFamily="34" charset="0"/>
            </a:endParaRPr>
          </a:p>
          <a:p>
            <a:pPr algn="just" eaLnBrk="1" hangingPunct="1">
              <a:buFont typeface="Wingdings" panose="05000000000000000000" pitchFamily="2" charset="2"/>
              <a:buChar char="Ø"/>
            </a:pPr>
            <a:r>
              <a:rPr lang="ru-RU" altLang="ru-RU" sz="2400" dirty="0" err="1" smtClean="0">
                <a:solidFill>
                  <a:schemeClr val="tx2">
                    <a:lumMod val="50000"/>
                  </a:schemeClr>
                </a:solidFill>
                <a:latin typeface="Arial" panose="020B0604020202020204" pitchFamily="34" charset="0"/>
                <a:cs typeface="Arial" panose="020B0604020202020204" pitchFamily="34" charset="0"/>
              </a:rPr>
              <a:t>Ұйым</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аты</a:t>
            </a:r>
            <a:endParaRPr lang="ru-RU" altLang="ru-RU" sz="2400" dirty="0" smtClean="0">
              <a:solidFill>
                <a:schemeClr val="tx2">
                  <a:lumMod val="50000"/>
                </a:schemeClr>
              </a:solidFill>
              <a:latin typeface="Arial" panose="020B0604020202020204" pitchFamily="34" charset="0"/>
              <a:cs typeface="Arial" panose="020B0604020202020204" pitchFamily="34" charset="0"/>
            </a:endParaRPr>
          </a:p>
          <a:p>
            <a:pPr algn="just" eaLnBrk="1" hangingPunct="1">
              <a:buFont typeface="Wingdings" panose="05000000000000000000" pitchFamily="2" charset="2"/>
              <a:buChar char="Ø"/>
            </a:pPr>
            <a:r>
              <a:rPr lang="ru-RU" altLang="ru-RU" sz="2400" dirty="0" err="1" smtClean="0">
                <a:solidFill>
                  <a:schemeClr val="tx2">
                    <a:lumMod val="50000"/>
                  </a:schemeClr>
                </a:solidFill>
                <a:latin typeface="Arial" panose="020B0604020202020204" pitchFamily="34" charset="0"/>
                <a:cs typeface="Arial" panose="020B0604020202020204" pitchFamily="34" charset="0"/>
              </a:rPr>
              <a:t>Қала</a:t>
            </a:r>
            <a:endParaRPr lang="ru-RU" altLang="ru-RU" sz="2400" dirty="0">
              <a:solidFill>
                <a:schemeClr val="tx2">
                  <a:lumMod val="50000"/>
                </a:schemeClr>
              </a:solidFill>
              <a:latin typeface="Arial" panose="020B0604020202020204" pitchFamily="34" charset="0"/>
              <a:cs typeface="Arial" panose="020B0604020202020204" pitchFamily="34" charset="0"/>
            </a:endParaRPr>
          </a:p>
          <a:p>
            <a:pPr algn="just" eaLnBrk="1" hangingPunct="1">
              <a:buFont typeface="Wingdings" panose="05000000000000000000" pitchFamily="2" charset="2"/>
              <a:buChar char="Ø"/>
            </a:pPr>
            <a:r>
              <a:rPr lang="en-US" altLang="ru-RU" sz="2400" dirty="0">
                <a:solidFill>
                  <a:schemeClr val="tx2">
                    <a:lumMod val="50000"/>
                  </a:schemeClr>
                </a:solidFill>
                <a:latin typeface="Arial" panose="020B0604020202020204" pitchFamily="34" charset="0"/>
                <a:cs typeface="Arial" panose="020B0604020202020204" pitchFamily="34" charset="0"/>
              </a:rPr>
              <a:t>E-mail</a:t>
            </a:r>
            <a:endParaRPr lang="ru-RU" altLang="ru-RU" sz="2400" dirty="0">
              <a:solidFill>
                <a:schemeClr val="tx2">
                  <a:lumMod val="50000"/>
                </a:schemeClr>
              </a:solidFill>
              <a:latin typeface="Arial" panose="020B0604020202020204" pitchFamily="34" charset="0"/>
              <a:cs typeface="Arial" panose="020B0604020202020204" pitchFamily="34" charset="0"/>
            </a:endParaRPr>
          </a:p>
          <a:p>
            <a:pPr algn="just" eaLnBrk="1" hangingPunct="1">
              <a:buFont typeface="Wingdings" panose="05000000000000000000" pitchFamily="2" charset="2"/>
              <a:buChar char="Ø"/>
            </a:pPr>
            <a:r>
              <a:rPr lang="ru-RU" altLang="ru-RU" sz="2400" dirty="0" smtClean="0">
                <a:solidFill>
                  <a:schemeClr val="tx2">
                    <a:lumMod val="50000"/>
                  </a:schemeClr>
                </a:solidFill>
                <a:latin typeface="Arial" panose="020B0604020202020204" pitchFamily="34" charset="0"/>
                <a:cs typeface="Arial" panose="020B0604020202020204" pitchFamily="34" charset="0"/>
              </a:rPr>
              <a:t>Конференция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атын</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көрсетуге</a:t>
            </a:r>
            <a:r>
              <a:rPr lang="ru-RU" altLang="ru-RU" sz="2400" dirty="0" smtClean="0">
                <a:solidFill>
                  <a:schemeClr val="tx2">
                    <a:lumMod val="50000"/>
                  </a:schemeClr>
                </a:solidFill>
                <a:latin typeface="Arial" panose="020B0604020202020204" pitchFamily="34" charset="0"/>
                <a:cs typeface="Arial" panose="020B0604020202020204" pitchFamily="34" charset="0"/>
              </a:rPr>
              <a:t> </a:t>
            </a:r>
            <a:r>
              <a:rPr lang="ru-RU" altLang="ru-RU" sz="2400" dirty="0" err="1" smtClean="0">
                <a:solidFill>
                  <a:schemeClr val="tx2">
                    <a:lumMod val="50000"/>
                  </a:schemeClr>
                </a:solidFill>
                <a:latin typeface="Arial" panose="020B0604020202020204" pitchFamily="34" charset="0"/>
                <a:cs typeface="Arial" panose="020B0604020202020204" pitchFamily="34" charset="0"/>
              </a:rPr>
              <a:t>болады</a:t>
            </a:r>
            <a:endParaRPr lang="ru-RU" altLang="ru-RU" sz="2400" dirty="0">
              <a:solidFill>
                <a:schemeClr val="tx2">
                  <a:lumMod val="50000"/>
                </a:schemeClr>
              </a:solidFill>
              <a:latin typeface="Arial" panose="020B0604020202020204" pitchFamily="34" charset="0"/>
              <a:cs typeface="Arial" panose="020B0604020202020204" pitchFamily="34" charset="0"/>
            </a:endParaRPr>
          </a:p>
          <a:p>
            <a:pPr algn="just" eaLnBrk="1" hangingPunct="1">
              <a:buFontTx/>
              <a:buChar char="-"/>
            </a:pPr>
            <a:endParaRPr lang="ru-RU" altLang="ru-RU" sz="2400" dirty="0">
              <a:solidFill>
                <a:schemeClr val="tx2">
                  <a:lumMod val="50000"/>
                </a:schemeClr>
              </a:solidFill>
              <a:latin typeface="Arial" panose="020B0604020202020204" pitchFamily="34" charset="0"/>
              <a:cs typeface="Arial" panose="020B0604020202020204" pitchFamily="34" charset="0"/>
            </a:endParaRPr>
          </a:p>
        </p:txBody>
      </p:sp>
      <p:pic>
        <p:nvPicPr>
          <p:cNvPr id="9221" name="Picture 5" descr="титул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45767" y="2760134"/>
            <a:ext cx="3124200" cy="236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7" descr="титул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83867" y="347663"/>
            <a:ext cx="3048000" cy="2319338"/>
          </a:xfrm>
          <a:prstGeom prst="rect">
            <a:avLst/>
          </a:prstGeom>
          <a:noFill/>
          <a:ln w="317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65896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982134" y="540544"/>
            <a:ext cx="8229600" cy="731838"/>
          </a:xfrm>
        </p:spPr>
        <p:txBody>
          <a:bodyPr>
            <a:normAutofit/>
          </a:bodyPr>
          <a:lstStyle/>
          <a:p>
            <a:pPr eaLnBrk="1" hangingPunct="1"/>
            <a:r>
              <a:rPr lang="ru-RU" altLang="ru-RU" b="1" dirty="0" smtClean="0">
                <a:solidFill>
                  <a:srgbClr val="002060"/>
                </a:solidFill>
                <a:latin typeface="Arial" panose="020B0604020202020204" pitchFamily="34" charset="0"/>
                <a:cs typeface="Arial" panose="020B0604020202020204" pitchFamily="34" charset="0"/>
              </a:rPr>
              <a:t>СӘТСІЗ ТИТУЛЬНЫЙ СЛАЙДТАР:</a:t>
            </a:r>
            <a:endParaRPr lang="ru-RU" altLang="ru-RU" b="1" dirty="0">
              <a:solidFill>
                <a:srgbClr val="002060"/>
              </a:solidFill>
              <a:latin typeface="Arial" panose="020B0604020202020204" pitchFamily="34" charset="0"/>
              <a:cs typeface="Arial" panose="020B0604020202020204" pitchFamily="34" charset="0"/>
            </a:endParaRPr>
          </a:p>
        </p:txBody>
      </p:sp>
      <p:pic>
        <p:nvPicPr>
          <p:cNvPr id="1024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74266" y="1837269"/>
            <a:ext cx="3124200" cy="237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5" name="Picture 5" descr="титул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5066" y="1837269"/>
            <a:ext cx="3200400" cy="243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Line 6"/>
          <p:cNvSpPr>
            <a:spLocks noChangeShapeType="1"/>
          </p:cNvSpPr>
          <p:nvPr/>
        </p:nvSpPr>
        <p:spPr bwMode="auto">
          <a:xfrm>
            <a:off x="668866" y="1761068"/>
            <a:ext cx="3352800" cy="2590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0247" name="Line 7"/>
          <p:cNvSpPr>
            <a:spLocks noChangeShapeType="1"/>
          </p:cNvSpPr>
          <p:nvPr/>
        </p:nvSpPr>
        <p:spPr bwMode="auto">
          <a:xfrm flipV="1">
            <a:off x="668866" y="1989668"/>
            <a:ext cx="3581400" cy="2286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0248" name="Line 8"/>
          <p:cNvSpPr>
            <a:spLocks noChangeShapeType="1"/>
          </p:cNvSpPr>
          <p:nvPr/>
        </p:nvSpPr>
        <p:spPr bwMode="auto">
          <a:xfrm>
            <a:off x="5774266" y="1761068"/>
            <a:ext cx="3276600" cy="2514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
        <p:nvSpPr>
          <p:cNvPr id="10249" name="Line 9"/>
          <p:cNvSpPr>
            <a:spLocks noChangeShapeType="1"/>
          </p:cNvSpPr>
          <p:nvPr/>
        </p:nvSpPr>
        <p:spPr bwMode="auto">
          <a:xfrm flipV="1">
            <a:off x="5774266" y="1684868"/>
            <a:ext cx="3276600" cy="2590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ru-RU"/>
          </a:p>
        </p:txBody>
      </p:sp>
    </p:spTree>
    <p:extLst>
      <p:ext uri="{BB962C8B-B14F-4D97-AF65-F5344CB8AC3E}">
        <p14:creationId xmlns:p14="http://schemas.microsoft.com/office/powerpoint/2010/main" val="30514502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3534" y="287867"/>
            <a:ext cx="8596668" cy="1320800"/>
          </a:xfrm>
        </p:spPr>
        <p:txBody>
          <a:bodyPr/>
          <a:lstStyle/>
          <a:p>
            <a:pPr algn="ctr"/>
            <a:r>
              <a:rPr lang="kk-KZ" b="1" dirty="0" smtClean="0">
                <a:solidFill>
                  <a:srgbClr val="002060"/>
                </a:solidFill>
                <a:latin typeface="Arial" panose="020B0604020202020204" pitchFamily="34" charset="0"/>
                <a:cs typeface="Arial" panose="020B0604020202020204" pitchFamily="34" charset="0"/>
              </a:rPr>
              <a:t>СЛАЙД ФОРМАТЫ ЖӘНЕ ТҮСІ</a:t>
            </a:r>
            <a:endParaRPr lang="ru-RU" b="1" dirty="0">
              <a:solidFill>
                <a:srgbClr val="002060"/>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186266" y="1254656"/>
            <a:ext cx="9440333" cy="5002211"/>
          </a:xfrm>
        </p:spPr>
        <p:txBody>
          <a:bodyPr>
            <a:noAutofit/>
          </a:bodyPr>
          <a:lstStyle/>
          <a:p>
            <a:pPr algn="just">
              <a:spcAft>
                <a:spcPts val="600"/>
              </a:spcAft>
            </a:pPr>
            <a:r>
              <a:rPr lang="kk-KZ" sz="2400" dirty="0" smtClean="0">
                <a:solidFill>
                  <a:schemeClr val="tx2">
                    <a:lumMod val="50000"/>
                  </a:schemeClr>
                </a:solidFill>
                <a:latin typeface="Arial" panose="020B0604020202020204" pitchFamily="34" charset="0"/>
                <a:cs typeface="Arial" panose="020B0604020202020204" pitchFamily="34" charset="0"/>
              </a:rPr>
              <a:t>Слайдтарыңыз көзге тартымды болуы үшін, басқа адамдар слайдтарына қандай түс, қандай шрифт, қандай графиктер қолданатынына және  сырт көз ретінде қалай қабылданатынына назар аударыңыз. </a:t>
            </a:r>
          </a:p>
          <a:p>
            <a:pPr algn="just">
              <a:spcAft>
                <a:spcPts val="600"/>
              </a:spcAft>
            </a:pPr>
            <a:r>
              <a:rPr lang="kk-KZ" sz="2400" dirty="0" smtClean="0">
                <a:solidFill>
                  <a:schemeClr val="tx2">
                    <a:lumMod val="50000"/>
                  </a:schemeClr>
                </a:solidFill>
                <a:latin typeface="Arial" panose="020B0604020202020204" pitchFamily="34" charset="0"/>
                <a:cs typeface="Arial" panose="020B0604020202020204" pitchFamily="34" charset="0"/>
              </a:rPr>
              <a:t>Ашық түстерден және </a:t>
            </a:r>
            <a:r>
              <a:rPr lang="kk-KZ" sz="2400" dirty="0" smtClean="0">
                <a:solidFill>
                  <a:srgbClr val="7030A0"/>
                </a:solidFill>
                <a:latin typeface="Arial" panose="020B0604020202020204" pitchFamily="34" charset="0"/>
                <a:cs typeface="Arial" panose="020B0604020202020204" pitchFamily="34" charset="0"/>
              </a:rPr>
              <a:t>қызыл/жасыл</a:t>
            </a:r>
            <a:r>
              <a:rPr lang="kk-KZ" sz="2400" dirty="0" smtClean="0">
                <a:solidFill>
                  <a:schemeClr val="tx2">
                    <a:lumMod val="50000"/>
                  </a:schemeClr>
                </a:solidFill>
                <a:latin typeface="Arial" panose="020B0604020202020204" pitchFamily="34" charset="0"/>
                <a:cs typeface="Arial" panose="020B0604020202020204" pitchFamily="34" charset="0"/>
              </a:rPr>
              <a:t> не </a:t>
            </a:r>
            <a:r>
              <a:rPr lang="kk-KZ" sz="2400" dirty="0" smtClean="0">
                <a:solidFill>
                  <a:srgbClr val="7030A0"/>
                </a:solidFill>
                <a:latin typeface="Arial" panose="020B0604020202020204" pitchFamily="34" charset="0"/>
                <a:cs typeface="Arial" panose="020B0604020202020204" pitchFamily="34" charset="0"/>
              </a:rPr>
              <a:t>көк/қызғылт сары </a:t>
            </a:r>
            <a:r>
              <a:rPr lang="kk-KZ" sz="2400" dirty="0" smtClean="0">
                <a:solidFill>
                  <a:schemeClr val="tx2">
                    <a:lumMod val="50000"/>
                  </a:schemeClr>
                </a:solidFill>
                <a:latin typeface="Arial" panose="020B0604020202020204" pitchFamily="34" charset="0"/>
                <a:cs typeface="Arial" panose="020B0604020202020204" pitchFamily="34" charset="0"/>
              </a:rPr>
              <a:t>түстер комбинациясын қолданудан аулақ болыңыз, өйткені кейбір адамдар бұл түстерді айыра алмайды.</a:t>
            </a:r>
          </a:p>
          <a:p>
            <a:pPr algn="just">
              <a:spcAft>
                <a:spcPts val="600"/>
              </a:spcAft>
            </a:pPr>
            <a:r>
              <a:rPr lang="kk-KZ" sz="2400" dirty="0" smtClean="0">
                <a:solidFill>
                  <a:schemeClr val="tx2">
                    <a:lumMod val="50000"/>
                  </a:schemeClr>
                </a:solidFill>
                <a:latin typeface="Arial" panose="020B0604020202020204" pitchFamily="34" charset="0"/>
                <a:cs typeface="Arial" panose="020B0604020202020204" pitchFamily="34" charset="0"/>
              </a:rPr>
              <a:t>Тест не суретпен артқы фон контрасты жоғары болуы қажет. Ашық түсті фонға қою түсті текст жазыңыз және керісінше. Мысалы, қою көк түсті фонға ақ не сары түсті текст жазылады. </a:t>
            </a:r>
            <a:endParaRPr lang="ru-RU" sz="240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8348635"/>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253</TotalTime>
  <Words>763</Words>
  <Application>Microsoft Office PowerPoint</Application>
  <PresentationFormat>Широкоэкранный</PresentationFormat>
  <Paragraphs>92</Paragraphs>
  <Slides>17</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17</vt:i4>
      </vt:variant>
    </vt:vector>
  </HeadingPairs>
  <TitlesOfParts>
    <vt:vector size="22" baseType="lpstr">
      <vt:lpstr>Arial</vt:lpstr>
      <vt:lpstr>Trebuchet MS</vt:lpstr>
      <vt:lpstr>Wingdings</vt:lpstr>
      <vt:lpstr>Wingdings 3</vt:lpstr>
      <vt:lpstr>Грань</vt:lpstr>
      <vt:lpstr>БАЯНДАМА ЖАСАУ (oral presentation)</vt:lpstr>
      <vt:lpstr>БАЯНДАМА АЛДЫНДА</vt:lpstr>
      <vt:lpstr>БАЯНДАМА АЛДЫНДА</vt:lpstr>
      <vt:lpstr>Презентация PowerPoint</vt:lpstr>
      <vt:lpstr>БАЯНДАМА  </vt:lpstr>
      <vt:lpstr>БАЯНДАМА ҚҰРЫЛЫМЫ</vt:lpstr>
      <vt:lpstr>ТИТУЛЬНЫЙ СЛАЙД</vt:lpstr>
      <vt:lpstr>СӘТСІЗ ТИТУЛЬНЫЙ СЛАЙДТАР:</vt:lpstr>
      <vt:lpstr>СЛАЙД ФОРМАТЫ ЖӘНЕ ТҮСІ</vt:lpstr>
      <vt:lpstr>СЛАЙД ФОРМАТЫ ЖӘНЕ ТҮСІ</vt:lpstr>
      <vt:lpstr>ШРИФТ РАЗМЕРІ</vt:lpstr>
      <vt:lpstr>Most people tend to interchangeably use Serif and Sans-Serif Fonts. The truth is, doing this might affect the readability of the page. Sans Serif Fonts are usually used for pages that should be seen from afar. These are very readable even from a great distance. Meanwhile, Serif Fonts are used for private-reading activities. That is why most books use serif fonts.</vt:lpstr>
      <vt:lpstr>СУРЕТТЕР МЕН КЕСТЕЛЕР</vt:lpstr>
      <vt:lpstr>Презентация PowerPoint</vt:lpstr>
      <vt:lpstr>Презентация PowerPoint</vt:lpstr>
      <vt:lpstr>СҰРАҚТАР МЕН ЖАУАПТАР БӨЛІМІ</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46</cp:revision>
  <dcterms:created xsi:type="dcterms:W3CDTF">2015-11-04T15:08:02Z</dcterms:created>
  <dcterms:modified xsi:type="dcterms:W3CDTF">2015-11-05T07:34:22Z</dcterms:modified>
</cp:coreProperties>
</file>